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68" r:id="rId4"/>
    <p:sldId id="259" r:id="rId5"/>
    <p:sldId id="271" r:id="rId6"/>
    <p:sldId id="275" r:id="rId7"/>
    <p:sldId id="272" r:id="rId8"/>
    <p:sldId id="273" r:id="rId9"/>
    <p:sldId id="274" r:id="rId10"/>
    <p:sldId id="261" r:id="rId11"/>
    <p:sldId id="262" r:id="rId12"/>
    <p:sldId id="263" r:id="rId13"/>
    <p:sldId id="290" r:id="rId14"/>
    <p:sldId id="289" r:id="rId15"/>
    <p:sldId id="288" r:id="rId16"/>
    <p:sldId id="265" r:id="rId17"/>
    <p:sldId id="283" r:id="rId18"/>
    <p:sldId id="28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32B"/>
    <a:srgbClr val="A65EA3"/>
    <a:srgbClr val="943088"/>
    <a:srgbClr val="800265"/>
    <a:srgbClr val="4F1755"/>
    <a:srgbClr val="401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429" autoAdjust="0"/>
  </p:normalViewPr>
  <p:slideViewPr>
    <p:cSldViewPr snapToGrid="0">
      <p:cViewPr varScale="1">
        <p:scale>
          <a:sx n="54" d="100"/>
          <a:sy n="54" d="100"/>
        </p:scale>
        <p:origin x="13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7A01C-00D1-47D3-932B-BF1B7392BD14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44366-6A57-4C4B-9BF6-CE469BD6B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32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3DDC0-08A4-4636-8627-8CBF47D8EB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5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2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79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6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60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23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3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151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4366-6A57-4C4B-9BF6-CE469BD6B2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60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0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22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5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41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3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1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13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5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BCE2-8270-4FB1-8AB7-FE3E7DE684ED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8EC7-9060-405E-93A6-78121F606C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7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3848" y="1622773"/>
            <a:ext cx="9144000" cy="2387600"/>
          </a:xfrm>
        </p:spPr>
        <p:txBody>
          <a:bodyPr/>
          <a:lstStyle/>
          <a:p>
            <a:r>
              <a:rPr lang="fr-FR" b="1" dirty="0" err="1" smtClean="0"/>
              <a:t>Preliminary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r>
              <a:rPr lang="fr-FR" b="1" dirty="0" smtClean="0"/>
              <a:t> on SE1 </a:t>
            </a:r>
            <a:r>
              <a:rPr lang="fr-FR" b="1" dirty="0" err="1" smtClean="0"/>
              <a:t>beamline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3848" y="4245982"/>
            <a:ext cx="9144000" cy="1655762"/>
          </a:xfrm>
        </p:spPr>
        <p:txBody>
          <a:bodyPr/>
          <a:lstStyle/>
          <a:p>
            <a:r>
              <a:rPr lang="fr-FR" dirty="0" err="1" smtClean="0"/>
              <a:t>ATTOlab</a:t>
            </a:r>
            <a:r>
              <a:rPr lang="fr-FR" dirty="0" smtClean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’ meeting </a:t>
            </a:r>
          </a:p>
          <a:p>
            <a:r>
              <a:rPr lang="fr-FR" dirty="0"/>
              <a:t>8</a:t>
            </a:r>
            <a:r>
              <a:rPr lang="fr-FR" dirty="0" smtClean="0"/>
              <a:t>/11/2017</a:t>
            </a:r>
          </a:p>
          <a:p>
            <a:r>
              <a:rPr lang="fr-FR" dirty="0" smtClean="0"/>
              <a:t>Christina </a:t>
            </a:r>
            <a:r>
              <a:rPr lang="fr-FR" dirty="0" err="1" smtClean="0"/>
              <a:t>Alexandridi</a:t>
            </a:r>
            <a:endParaRPr lang="fr-F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1"/>
            <a:ext cx="1700463" cy="13871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66" y="336429"/>
            <a:ext cx="1732548" cy="7143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-1"/>
          <a:stretch/>
        </p:blipFill>
        <p:spPr>
          <a:xfrm>
            <a:off x="3577390" y="87380"/>
            <a:ext cx="1937557" cy="100222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18" y="212540"/>
            <a:ext cx="2200275" cy="838200"/>
          </a:xfrm>
          <a:prstGeom prst="rect">
            <a:avLst/>
          </a:prstGeom>
        </p:spPr>
      </p:pic>
      <p:sp>
        <p:nvSpPr>
          <p:cNvPr id="8" name="ZoneTexte 3"/>
          <p:cNvSpPr txBox="1"/>
          <p:nvPr/>
        </p:nvSpPr>
        <p:spPr>
          <a:xfrm>
            <a:off x="68245" y="55196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+mj-lt"/>
              </a:rPr>
              <a:t>LIDyL</a:t>
            </a:r>
            <a:r>
              <a:rPr lang="fr-FR" sz="2400" dirty="0" smtClean="0">
                <a:latin typeface="+mj-lt"/>
              </a:rPr>
              <a:t>/ATTO</a:t>
            </a:r>
          </a:p>
        </p:txBody>
      </p:sp>
      <p:sp>
        <p:nvSpPr>
          <p:cNvPr id="9" name="ZoneTexte 7"/>
          <p:cNvSpPr txBox="1"/>
          <p:nvPr/>
        </p:nvSpPr>
        <p:spPr>
          <a:xfrm>
            <a:off x="68245" y="5981265"/>
            <a:ext cx="472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M. </a:t>
            </a:r>
            <a:r>
              <a:rPr lang="fr-FR" dirty="0" err="1" smtClean="0"/>
              <a:t>Turconi</a:t>
            </a:r>
            <a:r>
              <a:rPr lang="fr-FR" dirty="0"/>
              <a:t>, </a:t>
            </a:r>
            <a:r>
              <a:rPr lang="fr-FR" dirty="0" err="1" smtClean="0"/>
              <a:t>L.Barreau</a:t>
            </a:r>
            <a:r>
              <a:rPr lang="fr-FR" dirty="0" smtClean="0"/>
              <a:t>, A. </a:t>
            </a:r>
            <a:r>
              <a:rPr lang="fr-FR" dirty="0" err="1" smtClean="0"/>
              <a:t>Borot</a:t>
            </a:r>
            <a:r>
              <a:rPr lang="fr-FR" dirty="0" smtClean="0"/>
              <a:t> , D. </a:t>
            </a:r>
            <a:r>
              <a:rPr lang="fr-FR" dirty="0" err="1" smtClean="0"/>
              <a:t>Platzer</a:t>
            </a:r>
            <a:r>
              <a:rPr lang="fr-FR" dirty="0" smtClean="0"/>
              <a:t>, B. Carré, P. Salières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58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683" y="-19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Position of dressing </a:t>
            </a:r>
            <a:r>
              <a:rPr lang="fr-FR" sz="4000" b="1" dirty="0" err="1" smtClean="0"/>
              <a:t>lens</a:t>
            </a:r>
            <a:endParaRPr lang="fr-FR" sz="4000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284566" y="1203927"/>
            <a:ext cx="7602760" cy="2380397"/>
            <a:chOff x="1364777" y="1549918"/>
            <a:chExt cx="7602760" cy="2380397"/>
          </a:xfrm>
        </p:grpSpPr>
        <p:grpSp>
          <p:nvGrpSpPr>
            <p:cNvPr id="5" name="Groupe 4"/>
            <p:cNvGrpSpPr/>
            <p:nvPr/>
          </p:nvGrpSpPr>
          <p:grpSpPr>
            <a:xfrm>
              <a:off x="1364777" y="1549918"/>
              <a:ext cx="7602760" cy="2380397"/>
              <a:chOff x="1364777" y="1549918"/>
              <a:chExt cx="7602760" cy="2380397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1364777" y="1549918"/>
                <a:ext cx="7602760" cy="2284144"/>
                <a:chOff x="1364777" y="1437624"/>
                <a:chExt cx="7602760" cy="2284144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95" r="25640" b="52610"/>
                <a:stretch/>
              </p:blipFill>
              <p:spPr>
                <a:xfrm>
                  <a:off x="1604211" y="1721351"/>
                  <a:ext cx="7363326" cy="2000417"/>
                </a:xfrm>
                <a:prstGeom prst="rect">
                  <a:avLst/>
                </a:prstGeom>
              </p:spPr>
            </p:pic>
            <p:sp>
              <p:nvSpPr>
                <p:cNvPr id="12" name="ZoneTexte 11"/>
                <p:cNvSpPr txBox="1"/>
                <p:nvPr/>
              </p:nvSpPr>
              <p:spPr>
                <a:xfrm>
                  <a:off x="1364777" y="1721351"/>
                  <a:ext cx="10518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BS  90:10</a:t>
                  </a:r>
                  <a:endParaRPr lang="fr-FR" dirty="0"/>
                </a:p>
              </p:txBody>
            </p:sp>
            <p:sp>
              <p:nvSpPr>
                <p:cNvPr id="13" name="ZoneTexte 12"/>
                <p:cNvSpPr txBox="1"/>
                <p:nvPr/>
              </p:nvSpPr>
              <p:spPr>
                <a:xfrm>
                  <a:off x="7659620" y="2107133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f=400mm</a:t>
                  </a:r>
                  <a:endParaRPr lang="fr-FR" dirty="0"/>
                </a:p>
              </p:txBody>
            </p:sp>
            <p:sp>
              <p:nvSpPr>
                <p:cNvPr id="14" name="ZoneTexte 13"/>
                <p:cNvSpPr txBox="1"/>
                <p:nvPr/>
              </p:nvSpPr>
              <p:spPr>
                <a:xfrm>
                  <a:off x="2317209" y="2447253"/>
                  <a:ext cx="12042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/>
                    <a:t>Attenuator</a:t>
                  </a:r>
                  <a:endParaRPr lang="fr-FR" dirty="0"/>
                </a:p>
              </p:txBody>
            </p:sp>
            <p:sp>
              <p:nvSpPr>
                <p:cNvPr id="15" name="ZoneTexte 14"/>
                <p:cNvSpPr txBox="1"/>
                <p:nvPr/>
              </p:nvSpPr>
              <p:spPr>
                <a:xfrm>
                  <a:off x="4150978" y="1437624"/>
                  <a:ext cx="12534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Delay stage</a:t>
                  </a:r>
                  <a:endParaRPr lang="fr-FR" dirty="0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807368" y="3076189"/>
                <a:ext cx="5807243" cy="854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4927312" y="2204252"/>
                <a:ext cx="1207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f=1140mm</a:t>
                </a:r>
                <a:endParaRPr lang="fr-FR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845873" y="2501816"/>
              <a:ext cx="302549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02211" y="2841497"/>
              <a:ext cx="302549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7" name="Connecteur droit avec flèche 16"/>
          <p:cNvCxnSpPr/>
          <p:nvPr/>
        </p:nvCxnSpPr>
        <p:spPr>
          <a:xfrm>
            <a:off x="4819166" y="2730197"/>
            <a:ext cx="476401" cy="0"/>
          </a:xfrm>
          <a:prstGeom prst="straightConnector1">
            <a:avLst/>
          </a:prstGeom>
          <a:ln w="412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2486526" y="3009950"/>
            <a:ext cx="8053135" cy="3399467"/>
            <a:chOff x="2488071" y="3241965"/>
            <a:chExt cx="8311834" cy="3399467"/>
          </a:xfrm>
        </p:grpSpPr>
        <p:grpSp>
          <p:nvGrpSpPr>
            <p:cNvPr id="30" name="Groupe 29"/>
            <p:cNvGrpSpPr/>
            <p:nvPr/>
          </p:nvGrpSpPr>
          <p:grpSpPr>
            <a:xfrm>
              <a:off x="2489537" y="3702151"/>
              <a:ext cx="3832018" cy="2850315"/>
              <a:chOff x="1407950" y="3581646"/>
              <a:chExt cx="3832018" cy="2850315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4"/>
              <a:srcRect t="24421" r="48824" b="963"/>
              <a:stretch/>
            </p:blipFill>
            <p:spPr>
              <a:xfrm>
                <a:off x="1407950" y="3581646"/>
                <a:ext cx="3832018" cy="2674961"/>
              </a:xfrm>
              <a:prstGeom prst="rect">
                <a:avLst/>
              </a:prstGeom>
            </p:spPr>
          </p:pic>
          <p:sp>
            <p:nvSpPr>
              <p:cNvPr id="26" name="ZoneTexte 25"/>
              <p:cNvSpPr txBox="1"/>
              <p:nvPr/>
            </p:nvSpPr>
            <p:spPr>
              <a:xfrm rot="16200000">
                <a:off x="1394002" y="4626197"/>
                <a:ext cx="1045868" cy="233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FFT amplitude</a:t>
                </a:r>
                <a:endParaRPr lang="en-US" sz="1400" dirty="0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544970" y="6168849"/>
                <a:ext cx="428885" cy="263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ω/</a:t>
                </a:r>
                <a:r>
                  <a:rPr lang="el-GR" sz="1400" dirty="0" smtClean="0"/>
                  <a:t>ω</a:t>
                </a:r>
                <a:r>
                  <a:rPr lang="fr-FR" sz="1400" baseline="-25000" dirty="0" smtClean="0"/>
                  <a:t>0</a:t>
                </a:r>
                <a:endParaRPr lang="en-US" sz="1400" baseline="-25000" dirty="0"/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6888594" y="3241965"/>
              <a:ext cx="3422133" cy="3193307"/>
              <a:chOff x="4535985" y="3154363"/>
              <a:chExt cx="3556365" cy="3493105"/>
            </a:xfrm>
            <a:solidFill>
              <a:schemeClr val="bg1"/>
            </a:solidFill>
          </p:grpSpPr>
          <p:grpSp>
            <p:nvGrpSpPr>
              <p:cNvPr id="20" name="Groupe 19"/>
              <p:cNvGrpSpPr/>
              <p:nvPr/>
            </p:nvGrpSpPr>
            <p:grpSpPr>
              <a:xfrm>
                <a:off x="4535985" y="3319308"/>
                <a:ext cx="3538544" cy="3328160"/>
                <a:chOff x="4564306" y="3065066"/>
                <a:chExt cx="3900839" cy="3455172"/>
              </a:xfrm>
              <a:grpFill/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5"/>
                <a:srcRect t="18250" r="48022"/>
                <a:stretch/>
              </p:blipFill>
              <p:spPr>
                <a:xfrm>
                  <a:off x="4564306" y="3065066"/>
                  <a:ext cx="3900839" cy="324663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sp>
              <p:nvSpPr>
                <p:cNvPr id="24" name="ZoneTexte 23"/>
                <p:cNvSpPr txBox="1"/>
                <p:nvPr/>
              </p:nvSpPr>
              <p:spPr>
                <a:xfrm rot="16200000">
                  <a:off x="4506349" y="4393772"/>
                  <a:ext cx="1223412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FFT amplitude</a:t>
                  </a:r>
                  <a:endParaRPr lang="en-US" sz="1400" dirty="0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6790393" y="6212461"/>
                  <a:ext cx="564578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ω/</a:t>
                  </a:r>
                  <a:r>
                    <a:rPr lang="el-GR" sz="1400" dirty="0" smtClean="0"/>
                    <a:t>ω</a:t>
                  </a:r>
                  <a:r>
                    <a:rPr lang="fr-FR" sz="1400" baseline="-25000" dirty="0" smtClean="0"/>
                    <a:t>0</a:t>
                  </a:r>
                  <a:endParaRPr lang="en-US" sz="1400" baseline="-25000" dirty="0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 rot="16200000">
                  <a:off x="4506350" y="4393772"/>
                  <a:ext cx="1223412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FFT amplitude</a:t>
                  </a:r>
                  <a:endParaRPr lang="en-US" sz="1400" dirty="0"/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6790394" y="6212461"/>
                  <a:ext cx="564578" cy="30777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ω/</a:t>
                  </a:r>
                  <a:r>
                    <a:rPr lang="el-GR" sz="1400" dirty="0" smtClean="0"/>
                    <a:t>ω</a:t>
                  </a:r>
                  <a:r>
                    <a:rPr lang="fr-FR" sz="1400" baseline="-25000" dirty="0" smtClean="0"/>
                    <a:t>0</a:t>
                  </a:r>
                  <a:endParaRPr lang="en-US" sz="1400" baseline="-25000" dirty="0"/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5418552" y="3154363"/>
                <a:ext cx="2673798" cy="3298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" name="Rectangle à coins arrondis 30"/>
            <p:cNvSpPr/>
            <p:nvPr/>
          </p:nvSpPr>
          <p:spPr>
            <a:xfrm>
              <a:off x="2488071" y="3285423"/>
              <a:ext cx="8311834" cy="3356009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402558" y="3477157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Before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8443502" y="3485312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After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56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350" y="-2217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The final RABBIT</a:t>
            </a:r>
            <a:endParaRPr lang="fr-FR" sz="4000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168676" y="4259548"/>
            <a:ext cx="2944216" cy="2585222"/>
            <a:chOff x="7875830" y="4308821"/>
            <a:chExt cx="2944216" cy="2585222"/>
          </a:xfrm>
        </p:grpSpPr>
        <p:grpSp>
          <p:nvGrpSpPr>
            <p:cNvPr id="3" name="Groupe 2"/>
            <p:cNvGrpSpPr/>
            <p:nvPr/>
          </p:nvGrpSpPr>
          <p:grpSpPr>
            <a:xfrm>
              <a:off x="7875830" y="4308821"/>
              <a:ext cx="2761596" cy="2585222"/>
              <a:chOff x="7875830" y="4308821"/>
              <a:chExt cx="2761596" cy="2585222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9498177" y="6586266"/>
                <a:ext cx="37061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ω</a:t>
                </a:r>
                <a:r>
                  <a:rPr lang="fr-FR" sz="1400" baseline="-25000" dirty="0" smtClean="0"/>
                  <a:t>0</a:t>
                </a:r>
                <a:endParaRPr lang="en-US" sz="1400" baseline="-25000" dirty="0"/>
              </a:p>
            </p:txBody>
          </p:sp>
          <p:pic>
            <p:nvPicPr>
              <p:cNvPr id="6" name="Imag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1" t="14043" r="52561"/>
              <a:stretch/>
            </p:blipFill>
            <p:spPr>
              <a:xfrm>
                <a:off x="8247152" y="4308821"/>
                <a:ext cx="2390274" cy="2383206"/>
              </a:xfrm>
              <a:prstGeom prst="rect">
                <a:avLst/>
              </a:prstGeom>
            </p:spPr>
          </p:pic>
          <p:sp>
            <p:nvSpPr>
              <p:cNvPr id="9" name="ZoneTexte 8"/>
              <p:cNvSpPr txBox="1"/>
              <p:nvPr/>
            </p:nvSpPr>
            <p:spPr>
              <a:xfrm rot="16200000">
                <a:off x="7467326" y="4981515"/>
                <a:ext cx="1077299" cy="260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FFT amplitude</a:t>
                </a:r>
                <a:endParaRPr lang="en-US" sz="1400" dirty="0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8723638" y="5317086"/>
              <a:ext cx="2096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Max Contrast = 0.52</a:t>
              </a:r>
              <a:endParaRPr lang="en-US" b="1" dirty="0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478" y="2842305"/>
            <a:ext cx="6016501" cy="19462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11554" r="8607"/>
          <a:stretch/>
        </p:blipFill>
        <p:spPr>
          <a:xfrm>
            <a:off x="126735" y="871988"/>
            <a:ext cx="4741413" cy="357058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8599287" y="188751"/>
            <a:ext cx="3372864" cy="2712224"/>
            <a:chOff x="7419463" y="563744"/>
            <a:chExt cx="4418334" cy="373162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" t="11093" r="9178" b="6353"/>
            <a:stretch/>
          </p:blipFill>
          <p:spPr>
            <a:xfrm>
              <a:off x="7818996" y="563744"/>
              <a:ext cx="4018801" cy="3380459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9828396" y="3987587"/>
              <a:ext cx="863441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Delay [</a:t>
              </a:r>
              <a:r>
                <a:rPr lang="fr-FR" sz="1400" dirty="0" err="1" smtClean="0"/>
                <a:t>fs</a:t>
              </a:r>
              <a:r>
                <a:rPr lang="fr-FR" sz="1400" dirty="0" smtClean="0"/>
                <a:t>]</a:t>
              </a:r>
              <a:endParaRPr lang="en-US" sz="1400" baseline="-25000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16200000">
              <a:off x="7033172" y="1924801"/>
              <a:ext cx="108036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 SB Intensity</a:t>
              </a:r>
              <a:endParaRPr lang="en-US" sz="1400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5823983" y="2083814"/>
            <a:ext cx="2988447" cy="369332"/>
            <a:chOff x="5823983" y="2083814"/>
            <a:chExt cx="2988447" cy="369332"/>
          </a:xfrm>
        </p:grpSpPr>
        <p:sp>
          <p:nvSpPr>
            <p:cNvPr id="16" name="ZoneTexte 15"/>
            <p:cNvSpPr txBox="1"/>
            <p:nvPr/>
          </p:nvSpPr>
          <p:spPr>
            <a:xfrm>
              <a:off x="5823983" y="2083814"/>
              <a:ext cx="2988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Temporal and spatial </a:t>
              </a:r>
              <a:r>
                <a:rPr lang="fr-FR" b="1" dirty="0" err="1" smtClean="0"/>
                <a:t>stability</a:t>
              </a:r>
              <a:endParaRPr lang="fr-FR" b="1" dirty="0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5841242" y="2111103"/>
              <a:ext cx="2965212" cy="2845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2183741" y="4665975"/>
            <a:ext cx="1585178" cy="369332"/>
            <a:chOff x="5823983" y="2083814"/>
            <a:chExt cx="1585178" cy="369332"/>
          </a:xfrm>
        </p:grpSpPr>
        <p:sp>
          <p:nvSpPr>
            <p:cNvPr id="26" name="ZoneTexte 25"/>
            <p:cNvSpPr txBox="1"/>
            <p:nvPr/>
          </p:nvSpPr>
          <p:spPr>
            <a:xfrm>
              <a:off x="5823983" y="2083814"/>
              <a:ext cx="1585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2</a:t>
              </a:r>
              <a:r>
                <a:rPr lang="el-GR" b="1" dirty="0" smtClean="0"/>
                <a:t>ω</a:t>
              </a:r>
              <a:r>
                <a:rPr lang="fr-FR" b="1" dirty="0" smtClean="0"/>
                <a:t> oscillations</a:t>
              </a:r>
              <a:endParaRPr lang="fr-FR" b="1" dirty="0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5841242" y="2111102"/>
              <a:ext cx="1567919" cy="3420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Flèche à angle droit 29"/>
          <p:cNvSpPr/>
          <p:nvPr/>
        </p:nvSpPr>
        <p:spPr>
          <a:xfrm rot="5400000">
            <a:off x="370793" y="4521657"/>
            <a:ext cx="1060149" cy="5043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4984955" y="2139528"/>
            <a:ext cx="666379" cy="241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8237282" y="4007006"/>
            <a:ext cx="373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smtClean="0"/>
              <a:t>Delay of a couple of </a:t>
            </a:r>
            <a:r>
              <a:rPr lang="fr-FR" dirty="0" err="1" smtClean="0"/>
              <a:t>fs</a:t>
            </a:r>
            <a:r>
              <a:rPr lang="fr-FR" dirty="0" smtClean="0"/>
              <a:t> over 3 </a:t>
            </a:r>
            <a:r>
              <a:rPr lang="fr-FR" dirty="0" err="1" smtClean="0"/>
              <a:t>hours</a:t>
            </a:r>
            <a:endParaRPr lang="fr-FR" dirty="0"/>
          </a:p>
        </p:txBody>
      </p:sp>
      <p:grpSp>
        <p:nvGrpSpPr>
          <p:cNvPr id="41" name="Groupe 40"/>
          <p:cNvGrpSpPr/>
          <p:nvPr/>
        </p:nvGrpSpPr>
        <p:grpSpPr>
          <a:xfrm>
            <a:off x="5660985" y="4655050"/>
            <a:ext cx="4826793" cy="2202950"/>
            <a:chOff x="5606522" y="4641819"/>
            <a:chExt cx="4826793" cy="2202950"/>
          </a:xfrm>
        </p:grpSpPr>
        <p:sp>
          <p:nvSpPr>
            <p:cNvPr id="34" name="Rectangle 33"/>
            <p:cNvSpPr/>
            <p:nvPr/>
          </p:nvSpPr>
          <p:spPr>
            <a:xfrm>
              <a:off x="8599287" y="5522278"/>
              <a:ext cx="18340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err="1" smtClean="0"/>
                <a:t>Attochirp</a:t>
              </a:r>
              <a:r>
                <a:rPr lang="fr-FR" dirty="0" smtClean="0"/>
                <a:t>=15.6 as</a:t>
              </a:r>
              <a:endParaRPr lang="fr-FR" dirty="0"/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5606522" y="4641819"/>
              <a:ext cx="3381067" cy="2202950"/>
              <a:chOff x="5606522" y="4641819"/>
              <a:chExt cx="3381067" cy="2202950"/>
            </a:xfrm>
          </p:grpSpPr>
          <p:sp>
            <p:nvSpPr>
              <p:cNvPr id="36" name="ZoneTexte 35"/>
              <p:cNvSpPr txBox="1"/>
              <p:nvPr/>
            </p:nvSpPr>
            <p:spPr>
              <a:xfrm rot="16200000">
                <a:off x="5256330" y="5420068"/>
                <a:ext cx="1008161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Phase [rad]</a:t>
                </a:r>
                <a:endParaRPr lang="en-US" sz="1400" dirty="0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6881546" y="6536992"/>
                <a:ext cx="2106043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SB </a:t>
                </a:r>
                <a:r>
                  <a:rPr lang="fr-FR" sz="1400" dirty="0" err="1" smtClean="0"/>
                  <a:t>order</a:t>
                </a:r>
                <a:endParaRPr lang="en-US" sz="1400" baseline="-25000" dirty="0"/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7"/>
              <a:srcRect t="9300"/>
              <a:stretch/>
            </p:blipFill>
            <p:spPr>
              <a:xfrm>
                <a:off x="5902630" y="4641819"/>
                <a:ext cx="2696657" cy="1988904"/>
              </a:xfrm>
              <a:prstGeom prst="rect">
                <a:avLst/>
              </a:prstGeom>
            </p:spPr>
          </p:pic>
        </p:grpSp>
        <p:sp>
          <p:nvSpPr>
            <p:cNvPr id="40" name="ZoneTexte 39"/>
            <p:cNvSpPr txBox="1"/>
            <p:nvPr/>
          </p:nvSpPr>
          <p:spPr>
            <a:xfrm>
              <a:off x="6352084" y="4728371"/>
              <a:ext cx="756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Argon</a:t>
              </a:r>
              <a:endParaRPr lang="fr-FR" b="1" dirty="0"/>
            </a:p>
          </p:txBody>
        </p:sp>
      </p:grp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8"/>
          <a:srcRect l="27105" t="22209" r="29737" b="20219"/>
          <a:stretch/>
        </p:blipFill>
        <p:spPr>
          <a:xfrm>
            <a:off x="12520878" y="3628366"/>
            <a:ext cx="2387657" cy="17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Cooper Minimum in Argon</a:t>
            </a:r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10" y="1882919"/>
            <a:ext cx="5658295" cy="23570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874" y="4215276"/>
            <a:ext cx="5502032" cy="2448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327972" y="2597311"/>
            <a:ext cx="175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Motivation</a:t>
            </a:r>
            <a:r>
              <a:rPr lang="fr-FR" sz="2400" u="sng" dirty="0" smtClean="0"/>
              <a:t>: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393998" y="6451552"/>
            <a:ext cx="251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Schoun</a:t>
            </a:r>
            <a:r>
              <a:rPr lang="fr-FR" dirty="0" smtClean="0"/>
              <a:t> et al., PRL,2014)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229961" y="387060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Chirla</a:t>
            </a:r>
            <a:r>
              <a:rPr lang="fr-FR" dirty="0" smtClean="0"/>
              <a:t> thesis,2014)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27972" y="3870609"/>
            <a:ext cx="302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err="1" smtClean="0"/>
              <a:t>Comparison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/>
              <a:t>      HHG </a:t>
            </a:r>
            <a:r>
              <a:rPr lang="fr-FR" sz="2400" dirty="0" err="1" smtClean="0"/>
              <a:t>spectroscopy</a:t>
            </a:r>
            <a:r>
              <a:rPr lang="fr-FR" sz="2400" dirty="0" smtClean="0"/>
              <a:t>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27972" y="3233960"/>
            <a:ext cx="252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ym typeface="Wingdings" panose="05000000000000000000" pitchFamily="2" charset="2"/>
              </a:rPr>
              <a:t> </a:t>
            </a:r>
            <a:r>
              <a:rPr lang="fr-FR" sz="2400" dirty="0" smtClean="0"/>
              <a:t>No </a:t>
            </a:r>
            <a:r>
              <a:rPr lang="fr-FR" sz="2400" dirty="0" err="1" smtClean="0"/>
              <a:t>need</a:t>
            </a:r>
            <a:r>
              <a:rPr lang="fr-FR" sz="2400" dirty="0" smtClean="0"/>
              <a:t> of OPA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871025" y="1439397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 smtClean="0"/>
              <a:t>What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is</a:t>
            </a:r>
            <a:r>
              <a:rPr lang="fr-FR" sz="2400" b="1" u="sng" dirty="0" smtClean="0"/>
              <a:t> </a:t>
            </a:r>
            <a:r>
              <a:rPr lang="fr-FR" sz="2400" b="1" u="sng" dirty="0" err="1" smtClean="0"/>
              <a:t>it</a:t>
            </a:r>
            <a:r>
              <a:rPr lang="fr-FR" sz="2400" b="1" u="sng" dirty="0" smtClean="0"/>
              <a:t>?</a:t>
            </a:r>
            <a:r>
              <a:rPr lang="fr-FR" sz="2400" u="sng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0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10553" r="8657" b="4267"/>
          <a:stretch/>
        </p:blipFill>
        <p:spPr>
          <a:xfrm>
            <a:off x="3327845" y="2902533"/>
            <a:ext cx="4400050" cy="311432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13865" y="193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Cooper Minimum in Argon</a:t>
            </a:r>
            <a:endParaRPr lang="fr-FR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35145" y="1465490"/>
            <a:ext cx="3240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>
                <a:solidFill>
                  <a:srgbClr val="F5A32B"/>
                </a:solidFill>
              </a:rPr>
              <a:t>Photoionization</a:t>
            </a:r>
            <a:r>
              <a:rPr lang="fr-FR" sz="2400" u="sng" dirty="0" smtClean="0">
                <a:solidFill>
                  <a:srgbClr val="F5A32B"/>
                </a:solidFill>
              </a:rPr>
              <a:t> </a:t>
            </a:r>
            <a:r>
              <a:rPr lang="fr-FR" sz="2400" u="sng" dirty="0" err="1" smtClean="0">
                <a:solidFill>
                  <a:srgbClr val="F5A32B"/>
                </a:solidFill>
              </a:rPr>
              <a:t>process</a:t>
            </a:r>
            <a:r>
              <a:rPr lang="fr-FR" sz="2400" u="sng" dirty="0" smtClean="0">
                <a:solidFill>
                  <a:srgbClr val="F5A32B"/>
                </a:solidFill>
              </a:rPr>
              <a:t> </a:t>
            </a:r>
            <a:endParaRPr lang="fr-FR" sz="2400" u="sng" dirty="0">
              <a:solidFill>
                <a:srgbClr val="F5A32B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17696" y="130894"/>
            <a:ext cx="813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Otan </a:t>
            </a:r>
            <a:r>
              <a:rPr lang="fr-FR" dirty="0" err="1" smtClean="0"/>
              <a:t>sugkrineis</a:t>
            </a:r>
            <a:r>
              <a:rPr lang="fr-FR" dirty="0" smtClean="0"/>
              <a:t> me </a:t>
            </a:r>
            <a:r>
              <a:rPr lang="fr-FR" dirty="0" err="1" smtClean="0"/>
              <a:t>schoun</a:t>
            </a:r>
            <a:r>
              <a:rPr lang="fr-FR" dirty="0" smtClean="0"/>
              <a:t> </a:t>
            </a:r>
            <a:r>
              <a:rPr lang="fr-FR" dirty="0" err="1" smtClean="0"/>
              <a:t>tsekare</a:t>
            </a:r>
            <a:r>
              <a:rPr lang="fr-FR" dirty="0" smtClean="0"/>
              <a:t> gt </a:t>
            </a:r>
            <a:r>
              <a:rPr lang="fr-FR" dirty="0" err="1" smtClean="0"/>
              <a:t>stis</a:t>
            </a:r>
            <a:r>
              <a:rPr lang="fr-FR" dirty="0" smtClean="0"/>
              <a:t> </a:t>
            </a:r>
            <a:r>
              <a:rPr lang="fr-FR" dirty="0" err="1" smtClean="0"/>
              <a:t>diaforetika</a:t>
            </a:r>
            <a:r>
              <a:rPr lang="fr-FR" dirty="0" smtClean="0"/>
              <a:t> </a:t>
            </a:r>
            <a:r>
              <a:rPr lang="fr-FR" dirty="0" err="1" smtClean="0"/>
              <a:t>lamda</a:t>
            </a:r>
            <a:r>
              <a:rPr lang="fr-FR" dirty="0" smtClean="0"/>
              <a:t> </a:t>
            </a:r>
            <a:r>
              <a:rPr lang="fr-FR" dirty="0" err="1" smtClean="0"/>
              <a:t>einai</a:t>
            </a:r>
            <a:r>
              <a:rPr lang="fr-FR" dirty="0" smtClean="0"/>
              <a:t> </a:t>
            </a:r>
            <a:r>
              <a:rPr lang="fr-FR" dirty="0" err="1" smtClean="0"/>
              <a:t>kounimeno</a:t>
            </a:r>
            <a:r>
              <a:rPr lang="fr-FR" dirty="0" smtClean="0"/>
              <a:t> to </a:t>
            </a:r>
            <a:r>
              <a:rPr lang="fr-FR" dirty="0" err="1" smtClean="0"/>
              <a:t>deep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647685" y="2067082"/>
            <a:ext cx="2133470" cy="726351"/>
            <a:chOff x="535144" y="2067082"/>
            <a:chExt cx="2133470" cy="726351"/>
          </a:xfrm>
        </p:grpSpPr>
        <p:sp>
          <p:nvSpPr>
            <p:cNvPr id="7" name="ZoneTexte 6"/>
            <p:cNvSpPr txBox="1"/>
            <p:nvPr/>
          </p:nvSpPr>
          <p:spPr>
            <a:xfrm>
              <a:off x="535145" y="2067082"/>
              <a:ext cx="213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Generation</a:t>
              </a:r>
              <a:r>
                <a:rPr lang="fr-FR" dirty="0" smtClean="0">
                  <a:sym typeface="Wingdings" panose="05000000000000000000" pitchFamily="2" charset="2"/>
                </a:rPr>
                <a:t> </a:t>
              </a:r>
              <a:r>
                <a:rPr lang="fr-FR" dirty="0" err="1" smtClean="0">
                  <a:sym typeface="Wingdings" panose="05000000000000000000" pitchFamily="2" charset="2"/>
                </a:rPr>
                <a:t>Neon</a:t>
              </a:r>
              <a:r>
                <a:rPr lang="fr-FR" dirty="0" smtClean="0">
                  <a:sym typeface="Wingdings" panose="05000000000000000000" pitchFamily="2" charset="2"/>
                </a:rPr>
                <a:t> 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5144" y="2424101"/>
              <a:ext cx="212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Detection</a:t>
              </a:r>
              <a:r>
                <a:rPr lang="fr-FR" b="1" dirty="0" smtClean="0"/>
                <a:t> </a:t>
              </a:r>
              <a:r>
                <a:rPr lang="fr-FR" b="1" dirty="0" smtClean="0">
                  <a:sym typeface="Wingdings" panose="05000000000000000000" pitchFamily="2" charset="2"/>
                </a:rPr>
                <a:t> Argon </a:t>
              </a:r>
              <a:r>
                <a:rPr lang="fr-FR" b="1" dirty="0" smtClean="0"/>
                <a:t> </a:t>
              </a:r>
              <a:endParaRPr lang="fr-FR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144" y="2067082"/>
              <a:ext cx="1963357" cy="7263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9381" r="7402" b="4658"/>
          <a:stretch/>
        </p:blipFill>
        <p:spPr>
          <a:xfrm>
            <a:off x="3327845" y="2857917"/>
            <a:ext cx="4471480" cy="314289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5082852" y="4090482"/>
            <a:ext cx="1149181" cy="813879"/>
          </a:xfrm>
          <a:prstGeom prst="round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8" y="8299203"/>
            <a:ext cx="5139973" cy="38389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05" y="10337055"/>
            <a:ext cx="5139973" cy="383891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13241" y="6022175"/>
            <a:ext cx="20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2347174" y="3872007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roup </a:t>
            </a:r>
            <a:r>
              <a:rPr lang="fr-FR" dirty="0" err="1" smtClean="0"/>
              <a:t>delay</a:t>
            </a:r>
            <a:r>
              <a:rPr lang="fr-FR" dirty="0" smtClean="0"/>
              <a:t> (as)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629826" y="5041213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5A32B"/>
                </a:solidFill>
              </a:rPr>
              <a:t>~46.5 </a:t>
            </a:r>
            <a:r>
              <a:rPr lang="fr-FR" dirty="0">
                <a:solidFill>
                  <a:srgbClr val="F5A32B"/>
                </a:solidFill>
              </a:rPr>
              <a:t>eV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8420418" y="7079804"/>
            <a:ext cx="3765323" cy="1629919"/>
            <a:chOff x="6556245" y="3278726"/>
            <a:chExt cx="3765323" cy="1629919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6"/>
            <a:srcRect l="8289" t="43506" r="75790" b="32388"/>
            <a:stretch/>
          </p:blipFill>
          <p:spPr>
            <a:xfrm>
              <a:off x="7634035" y="3434931"/>
              <a:ext cx="1731257" cy="1473714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21468" y="3278726"/>
              <a:ext cx="800100" cy="1181100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6556245" y="3680021"/>
              <a:ext cx="834871" cy="983534"/>
              <a:chOff x="6677587" y="3698542"/>
              <a:chExt cx="834871" cy="983534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6709288" y="3698542"/>
                <a:ext cx="639061" cy="918734"/>
                <a:chOff x="6796585" y="3480179"/>
                <a:chExt cx="639061" cy="918734"/>
              </a:xfrm>
            </p:grpSpPr>
            <p:grpSp>
              <p:nvGrpSpPr>
                <p:cNvPr id="34" name="Groupe 33"/>
                <p:cNvGrpSpPr/>
                <p:nvPr/>
              </p:nvGrpSpPr>
              <p:grpSpPr>
                <a:xfrm>
                  <a:off x="6796585" y="3480179"/>
                  <a:ext cx="497294" cy="915192"/>
                  <a:chOff x="6796585" y="3480179"/>
                  <a:chExt cx="497294" cy="915192"/>
                </a:xfrm>
              </p:grpSpPr>
              <p:sp>
                <p:nvSpPr>
                  <p:cNvPr id="27" name="Forme libre 26"/>
                  <p:cNvSpPr/>
                  <p:nvPr/>
                </p:nvSpPr>
                <p:spPr>
                  <a:xfrm>
                    <a:off x="6796585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6921687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Forme libre 28"/>
                  <p:cNvSpPr/>
                  <p:nvPr/>
                </p:nvSpPr>
                <p:spPr>
                  <a:xfrm>
                    <a:off x="7056976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Forme libre 29"/>
                  <p:cNvSpPr/>
                  <p:nvPr/>
                </p:nvSpPr>
                <p:spPr>
                  <a:xfrm>
                    <a:off x="7211992" y="3480971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5" name="Forme libre 34"/>
                <p:cNvSpPr/>
                <p:nvPr/>
              </p:nvSpPr>
              <p:spPr>
                <a:xfrm>
                  <a:off x="7353759" y="3484513"/>
                  <a:ext cx="81887" cy="914400"/>
                </a:xfrm>
                <a:custGeom>
                  <a:avLst/>
                  <a:gdLst>
                    <a:gd name="connsiteX0" fmla="*/ 0 w 81887"/>
                    <a:gd name="connsiteY0" fmla="*/ 914400 h 914400"/>
                    <a:gd name="connsiteX1" fmla="*/ 27296 w 81887"/>
                    <a:gd name="connsiteY1" fmla="*/ 0 h 914400"/>
                    <a:gd name="connsiteX2" fmla="*/ 81887 w 81887"/>
                    <a:gd name="connsiteY2" fmla="*/ 9144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887" h="914400">
                      <a:moveTo>
                        <a:pt x="0" y="914400"/>
                      </a:moveTo>
                      <a:cubicBezTo>
                        <a:pt x="6824" y="457200"/>
                        <a:pt x="13648" y="0"/>
                        <a:pt x="27296" y="0"/>
                      </a:cubicBezTo>
                      <a:cubicBezTo>
                        <a:pt x="40944" y="0"/>
                        <a:pt x="61415" y="457200"/>
                        <a:pt x="81887" y="914400"/>
                      </a:cubicBezTo>
                    </a:path>
                  </a:pathLst>
                </a:custGeom>
                <a:noFill/>
                <a:ln>
                  <a:solidFill>
                    <a:srgbClr val="9430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8" name="Connecteur droit avec flèche 37"/>
              <p:cNvCxnSpPr/>
              <p:nvPr/>
            </p:nvCxnSpPr>
            <p:spPr>
              <a:xfrm>
                <a:off x="6677587" y="4682076"/>
                <a:ext cx="834871" cy="0"/>
              </a:xfrm>
              <a:prstGeom prst="straightConnector1">
                <a:avLst/>
              </a:prstGeom>
              <a:ln w="22225">
                <a:solidFill>
                  <a:srgbClr val="A65E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e 47"/>
          <p:cNvGrpSpPr/>
          <p:nvPr/>
        </p:nvGrpSpPr>
        <p:grpSpPr>
          <a:xfrm>
            <a:off x="6149335" y="7385580"/>
            <a:ext cx="1611672" cy="2322500"/>
            <a:chOff x="4911958" y="2242726"/>
            <a:chExt cx="1961376" cy="3593143"/>
          </a:xfrm>
        </p:grpSpPr>
        <p:grpSp>
          <p:nvGrpSpPr>
            <p:cNvPr id="44" name="Groupe 43"/>
            <p:cNvGrpSpPr/>
            <p:nvPr/>
          </p:nvGrpSpPr>
          <p:grpSpPr>
            <a:xfrm>
              <a:off x="4911958" y="2242726"/>
              <a:ext cx="1961376" cy="3593143"/>
              <a:chOff x="5514168" y="2564540"/>
              <a:chExt cx="1961376" cy="3593143"/>
            </a:xfrm>
            <a:solidFill>
              <a:schemeClr val="bg1"/>
            </a:solidFill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8"/>
              <a:srcRect r="3828"/>
              <a:stretch/>
            </p:blipFill>
            <p:spPr>
              <a:xfrm>
                <a:off x="5514168" y="2671533"/>
                <a:ext cx="1951157" cy="348615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06018" y="5382016"/>
                <a:ext cx="269526" cy="1754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44892" y="2564540"/>
                <a:ext cx="726883" cy="21302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5217879" y="2734420"/>
              <a:ext cx="50526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CM</a:t>
              </a:r>
              <a:endParaRPr lang="fr-FR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544891" y="5849729"/>
            <a:ext cx="399813" cy="30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8493062" y="1563420"/>
            <a:ext cx="2920092" cy="4090601"/>
            <a:chOff x="7312435" y="1754250"/>
            <a:chExt cx="2920092" cy="4090601"/>
          </a:xfrm>
        </p:grpSpPr>
        <p:grpSp>
          <p:nvGrpSpPr>
            <p:cNvPr id="57" name="Groupe 56"/>
            <p:cNvGrpSpPr/>
            <p:nvPr/>
          </p:nvGrpSpPr>
          <p:grpSpPr>
            <a:xfrm>
              <a:off x="7312435" y="1754250"/>
              <a:ext cx="2702032" cy="4090601"/>
              <a:chOff x="5381400" y="2908774"/>
              <a:chExt cx="2056400" cy="3581400"/>
            </a:xfrm>
          </p:grpSpPr>
          <p:grpSp>
            <p:nvGrpSpPr>
              <p:cNvPr id="54" name="Groupe 53"/>
              <p:cNvGrpSpPr/>
              <p:nvPr/>
            </p:nvGrpSpPr>
            <p:grpSpPr>
              <a:xfrm>
                <a:off x="5381400" y="2908774"/>
                <a:ext cx="2056400" cy="3581400"/>
                <a:chOff x="5381400" y="2908774"/>
                <a:chExt cx="2056400" cy="3581400"/>
              </a:xfrm>
            </p:grpSpPr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50709"/>
                <a:stretch/>
              </p:blipFill>
              <p:spPr>
                <a:xfrm>
                  <a:off x="5381400" y="2908774"/>
                  <a:ext cx="2056400" cy="3581400"/>
                </a:xfrm>
                <a:prstGeom prst="rect">
                  <a:avLst/>
                </a:prstGeom>
              </p:spPr>
            </p:pic>
            <p:sp>
              <p:nvSpPr>
                <p:cNvPr id="53" name="Ellipse 52"/>
                <p:cNvSpPr/>
                <p:nvPr/>
              </p:nvSpPr>
              <p:spPr>
                <a:xfrm>
                  <a:off x="5514168" y="6157683"/>
                  <a:ext cx="404213" cy="2386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6" name="ZoneTexte 55"/>
              <p:cNvSpPr txBox="1"/>
              <p:nvPr/>
            </p:nvSpPr>
            <p:spPr>
              <a:xfrm>
                <a:off x="6223304" y="3203783"/>
                <a:ext cx="660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CM</a:t>
                </a:r>
                <a:endParaRPr lang="fr-FR" b="1" dirty="0"/>
              </a:p>
            </p:txBody>
          </p:sp>
        </p:grpSp>
        <p:sp>
          <p:nvSpPr>
            <p:cNvPr id="47" name="Ellipse 46"/>
            <p:cNvSpPr/>
            <p:nvPr/>
          </p:nvSpPr>
          <p:spPr>
            <a:xfrm>
              <a:off x="9701406" y="4981027"/>
              <a:ext cx="531121" cy="2725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9255289" y="5541952"/>
            <a:ext cx="1994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Schoun</a:t>
            </a:r>
            <a:r>
              <a:rPr lang="fr-FR" sz="1400" dirty="0" smtClean="0"/>
              <a:t> et al., PRL,2014)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17696" y="409048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Neon-Neon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17696" y="4420865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5A32B"/>
                </a:solidFill>
              </a:rPr>
              <a:t>Neon</a:t>
            </a:r>
            <a:r>
              <a:rPr lang="fr-FR" dirty="0" smtClean="0">
                <a:solidFill>
                  <a:srgbClr val="F5A32B"/>
                </a:solidFill>
              </a:rPr>
              <a:t>-Argon</a:t>
            </a:r>
            <a:endParaRPr lang="fr-FR" dirty="0">
              <a:solidFill>
                <a:srgbClr val="F5A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8" grpId="0"/>
      <p:bldP spid="50" grpId="0"/>
      <p:bldP spid="24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758976" y="-80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Cooper Minimum in Argon</a:t>
            </a:r>
            <a:endParaRPr lang="fr-FR" sz="40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8" y="8299203"/>
            <a:ext cx="5139973" cy="38389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05" y="10337055"/>
            <a:ext cx="5139973" cy="383891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09053" y="1422114"/>
            <a:ext cx="315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>
                <a:solidFill>
                  <a:srgbClr val="0070C0"/>
                </a:solidFill>
              </a:rPr>
              <a:t>Recombination</a:t>
            </a:r>
            <a:r>
              <a:rPr lang="fr-FR" sz="2400" u="sng" dirty="0" smtClean="0">
                <a:solidFill>
                  <a:srgbClr val="0070C0"/>
                </a:solidFill>
              </a:rPr>
              <a:t> </a:t>
            </a:r>
            <a:r>
              <a:rPr lang="fr-FR" sz="2400" u="sng" dirty="0" err="1" smtClean="0">
                <a:solidFill>
                  <a:srgbClr val="0070C0"/>
                </a:solidFill>
              </a:rPr>
              <a:t>process</a:t>
            </a:r>
            <a:r>
              <a:rPr lang="fr-FR" sz="2400" u="sng" dirty="0" smtClean="0">
                <a:solidFill>
                  <a:srgbClr val="0070C0"/>
                </a:solidFill>
              </a:rPr>
              <a:t> 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744216" y="2060925"/>
            <a:ext cx="2214774" cy="726351"/>
            <a:chOff x="535144" y="2067082"/>
            <a:chExt cx="2214774" cy="726351"/>
          </a:xfrm>
        </p:grpSpPr>
        <p:sp>
          <p:nvSpPr>
            <p:cNvPr id="21" name="ZoneTexte 20"/>
            <p:cNvSpPr txBox="1"/>
            <p:nvPr/>
          </p:nvSpPr>
          <p:spPr>
            <a:xfrm>
              <a:off x="535145" y="2067082"/>
              <a:ext cx="2214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Generation</a:t>
              </a:r>
              <a:r>
                <a:rPr lang="fr-FR" b="1" dirty="0" smtClean="0">
                  <a:sym typeface="Wingdings" panose="05000000000000000000" pitchFamily="2" charset="2"/>
                </a:rPr>
                <a:t> Argon </a:t>
              </a:r>
              <a:r>
                <a:rPr lang="fr-FR" b="1" dirty="0" smtClean="0"/>
                <a:t> </a:t>
              </a:r>
              <a:endParaRPr lang="fr-FR" b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35144" y="2424101"/>
              <a:ext cx="1889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Detection</a:t>
              </a:r>
              <a:r>
                <a:rPr lang="fr-FR" dirty="0" smtClean="0"/>
                <a:t> </a:t>
              </a:r>
              <a:r>
                <a:rPr lang="fr-FR" dirty="0" smtClean="0">
                  <a:sym typeface="Wingdings" panose="05000000000000000000" pitchFamily="2" charset="2"/>
                </a:rPr>
                <a:t></a:t>
              </a:r>
              <a:r>
                <a:rPr lang="fr-FR" dirty="0" err="1" smtClean="0">
                  <a:sym typeface="Wingdings" panose="05000000000000000000" pitchFamily="2" charset="2"/>
                </a:rPr>
                <a:t>Neon</a:t>
              </a:r>
              <a:endParaRPr lang="fr-FR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5144" y="2067082"/>
              <a:ext cx="2053389" cy="726351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8420418" y="7079804"/>
            <a:ext cx="3765323" cy="1629919"/>
            <a:chOff x="6556245" y="3278726"/>
            <a:chExt cx="3765323" cy="1629919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4"/>
            <a:srcRect l="8289" t="43506" r="75790" b="32388"/>
            <a:stretch/>
          </p:blipFill>
          <p:spPr>
            <a:xfrm>
              <a:off x="7634035" y="3434931"/>
              <a:ext cx="1731257" cy="1473714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1468" y="3278726"/>
              <a:ext cx="800100" cy="1181100"/>
            </a:xfrm>
            <a:prstGeom prst="rect">
              <a:avLst/>
            </a:prstGeom>
          </p:spPr>
        </p:pic>
        <p:grpSp>
          <p:nvGrpSpPr>
            <p:cNvPr id="39" name="Groupe 38"/>
            <p:cNvGrpSpPr/>
            <p:nvPr/>
          </p:nvGrpSpPr>
          <p:grpSpPr>
            <a:xfrm>
              <a:off x="6556245" y="3680021"/>
              <a:ext cx="834871" cy="983534"/>
              <a:chOff x="6677587" y="3698542"/>
              <a:chExt cx="834871" cy="983534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6709288" y="3698542"/>
                <a:ext cx="639061" cy="918734"/>
                <a:chOff x="6796585" y="3480179"/>
                <a:chExt cx="639061" cy="918734"/>
              </a:xfrm>
            </p:grpSpPr>
            <p:grpSp>
              <p:nvGrpSpPr>
                <p:cNvPr id="34" name="Groupe 33"/>
                <p:cNvGrpSpPr/>
                <p:nvPr/>
              </p:nvGrpSpPr>
              <p:grpSpPr>
                <a:xfrm>
                  <a:off x="6796585" y="3480179"/>
                  <a:ext cx="497294" cy="915192"/>
                  <a:chOff x="6796585" y="3480179"/>
                  <a:chExt cx="497294" cy="915192"/>
                </a:xfrm>
              </p:grpSpPr>
              <p:sp>
                <p:nvSpPr>
                  <p:cNvPr id="27" name="Forme libre 26"/>
                  <p:cNvSpPr/>
                  <p:nvPr/>
                </p:nvSpPr>
                <p:spPr>
                  <a:xfrm>
                    <a:off x="6796585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Forme libre 27"/>
                  <p:cNvSpPr/>
                  <p:nvPr/>
                </p:nvSpPr>
                <p:spPr>
                  <a:xfrm>
                    <a:off x="6921687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Forme libre 28"/>
                  <p:cNvSpPr/>
                  <p:nvPr/>
                </p:nvSpPr>
                <p:spPr>
                  <a:xfrm>
                    <a:off x="7056976" y="3480179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Forme libre 29"/>
                  <p:cNvSpPr/>
                  <p:nvPr/>
                </p:nvSpPr>
                <p:spPr>
                  <a:xfrm>
                    <a:off x="7211992" y="3480971"/>
                    <a:ext cx="81887" cy="914400"/>
                  </a:xfrm>
                  <a:custGeom>
                    <a:avLst/>
                    <a:gdLst>
                      <a:gd name="connsiteX0" fmla="*/ 0 w 81887"/>
                      <a:gd name="connsiteY0" fmla="*/ 914400 h 914400"/>
                      <a:gd name="connsiteX1" fmla="*/ 27296 w 81887"/>
                      <a:gd name="connsiteY1" fmla="*/ 0 h 914400"/>
                      <a:gd name="connsiteX2" fmla="*/ 81887 w 81887"/>
                      <a:gd name="connsiteY2" fmla="*/ 9144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887" h="914400">
                        <a:moveTo>
                          <a:pt x="0" y="914400"/>
                        </a:moveTo>
                        <a:cubicBezTo>
                          <a:pt x="6824" y="457200"/>
                          <a:pt x="13648" y="0"/>
                          <a:pt x="27296" y="0"/>
                        </a:cubicBezTo>
                        <a:cubicBezTo>
                          <a:pt x="40944" y="0"/>
                          <a:pt x="61415" y="457200"/>
                          <a:pt x="81887" y="914400"/>
                        </a:cubicBezTo>
                      </a:path>
                    </a:pathLst>
                  </a:custGeom>
                  <a:noFill/>
                  <a:ln>
                    <a:solidFill>
                      <a:srgbClr val="94308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5" name="Forme libre 34"/>
                <p:cNvSpPr/>
                <p:nvPr/>
              </p:nvSpPr>
              <p:spPr>
                <a:xfrm>
                  <a:off x="7353759" y="3484513"/>
                  <a:ext cx="81887" cy="914400"/>
                </a:xfrm>
                <a:custGeom>
                  <a:avLst/>
                  <a:gdLst>
                    <a:gd name="connsiteX0" fmla="*/ 0 w 81887"/>
                    <a:gd name="connsiteY0" fmla="*/ 914400 h 914400"/>
                    <a:gd name="connsiteX1" fmla="*/ 27296 w 81887"/>
                    <a:gd name="connsiteY1" fmla="*/ 0 h 914400"/>
                    <a:gd name="connsiteX2" fmla="*/ 81887 w 81887"/>
                    <a:gd name="connsiteY2" fmla="*/ 91440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887" h="914400">
                      <a:moveTo>
                        <a:pt x="0" y="914400"/>
                      </a:moveTo>
                      <a:cubicBezTo>
                        <a:pt x="6824" y="457200"/>
                        <a:pt x="13648" y="0"/>
                        <a:pt x="27296" y="0"/>
                      </a:cubicBezTo>
                      <a:cubicBezTo>
                        <a:pt x="40944" y="0"/>
                        <a:pt x="61415" y="457200"/>
                        <a:pt x="81887" y="914400"/>
                      </a:cubicBezTo>
                    </a:path>
                  </a:pathLst>
                </a:custGeom>
                <a:noFill/>
                <a:ln>
                  <a:solidFill>
                    <a:srgbClr val="9430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8" name="Connecteur droit avec flèche 37"/>
              <p:cNvCxnSpPr/>
              <p:nvPr/>
            </p:nvCxnSpPr>
            <p:spPr>
              <a:xfrm>
                <a:off x="6677587" y="4682076"/>
                <a:ext cx="834871" cy="0"/>
              </a:xfrm>
              <a:prstGeom prst="straightConnector1">
                <a:avLst/>
              </a:prstGeom>
              <a:ln w="22225">
                <a:solidFill>
                  <a:srgbClr val="A65EA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e 47"/>
          <p:cNvGrpSpPr/>
          <p:nvPr/>
        </p:nvGrpSpPr>
        <p:grpSpPr>
          <a:xfrm>
            <a:off x="6149335" y="7385580"/>
            <a:ext cx="1611672" cy="2322500"/>
            <a:chOff x="4911958" y="2242726"/>
            <a:chExt cx="1961376" cy="3593143"/>
          </a:xfrm>
        </p:grpSpPr>
        <p:grpSp>
          <p:nvGrpSpPr>
            <p:cNvPr id="44" name="Groupe 43"/>
            <p:cNvGrpSpPr/>
            <p:nvPr/>
          </p:nvGrpSpPr>
          <p:grpSpPr>
            <a:xfrm>
              <a:off x="4911958" y="2242726"/>
              <a:ext cx="1961376" cy="3593143"/>
              <a:chOff x="5514168" y="2564540"/>
              <a:chExt cx="1961376" cy="3593143"/>
            </a:xfrm>
            <a:solidFill>
              <a:schemeClr val="bg1"/>
            </a:solidFill>
          </p:grpSpPr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6"/>
              <a:srcRect r="3828"/>
              <a:stretch/>
            </p:blipFill>
            <p:spPr>
              <a:xfrm>
                <a:off x="5514168" y="2671533"/>
                <a:ext cx="1951157" cy="3486150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06018" y="5382016"/>
                <a:ext cx="269526" cy="1754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44892" y="2564540"/>
                <a:ext cx="726883" cy="21302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6" name="ZoneTexte 45"/>
            <p:cNvSpPr txBox="1"/>
            <p:nvPr/>
          </p:nvSpPr>
          <p:spPr>
            <a:xfrm>
              <a:off x="5217879" y="2734420"/>
              <a:ext cx="50526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CM</a:t>
              </a:r>
              <a:endParaRPr lang="fr-FR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544891" y="5849729"/>
            <a:ext cx="399813" cy="307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8898127" y="1043350"/>
            <a:ext cx="2734236" cy="4831041"/>
            <a:chOff x="9108983" y="1018688"/>
            <a:chExt cx="2734236" cy="4831041"/>
          </a:xfrm>
        </p:grpSpPr>
        <p:grpSp>
          <p:nvGrpSpPr>
            <p:cNvPr id="62" name="Groupe 61"/>
            <p:cNvGrpSpPr/>
            <p:nvPr/>
          </p:nvGrpSpPr>
          <p:grpSpPr>
            <a:xfrm>
              <a:off x="9108983" y="1018688"/>
              <a:ext cx="2734236" cy="4344900"/>
              <a:chOff x="7026441" y="1422114"/>
              <a:chExt cx="2734236" cy="4344900"/>
            </a:xfrm>
          </p:grpSpPr>
          <p:grpSp>
            <p:nvGrpSpPr>
              <p:cNvPr id="60" name="Groupe 59"/>
              <p:cNvGrpSpPr/>
              <p:nvPr/>
            </p:nvGrpSpPr>
            <p:grpSpPr>
              <a:xfrm>
                <a:off x="7026441" y="1422114"/>
                <a:ext cx="2734236" cy="4344900"/>
                <a:chOff x="7026441" y="2185614"/>
                <a:chExt cx="2228847" cy="3581400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46864"/>
                <a:stretch/>
              </p:blipFill>
              <p:spPr>
                <a:xfrm>
                  <a:off x="7038473" y="2185614"/>
                  <a:ext cx="2216815" cy="3581400"/>
                </a:xfrm>
                <a:prstGeom prst="rect">
                  <a:avLst/>
                </a:prstGeom>
              </p:spPr>
            </p:pic>
            <p:sp>
              <p:nvSpPr>
                <p:cNvPr id="58" name="Ellipse 57"/>
                <p:cNvSpPr/>
                <p:nvPr/>
              </p:nvSpPr>
              <p:spPr>
                <a:xfrm>
                  <a:off x="7026441" y="2935705"/>
                  <a:ext cx="132348" cy="38501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Ellipse 58"/>
                <p:cNvSpPr/>
                <p:nvPr/>
              </p:nvSpPr>
              <p:spPr>
                <a:xfrm>
                  <a:off x="7092615" y="5269730"/>
                  <a:ext cx="318838" cy="4972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1" name="ZoneTexte 60"/>
              <p:cNvSpPr txBox="1"/>
              <p:nvPr/>
            </p:nvSpPr>
            <p:spPr>
              <a:xfrm>
                <a:off x="7874052" y="1895289"/>
                <a:ext cx="868281" cy="421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CM</a:t>
                </a:r>
                <a:endParaRPr lang="fr-FR" b="1" dirty="0"/>
              </a:p>
            </p:txBody>
          </p:sp>
        </p:grpSp>
        <p:sp>
          <p:nvSpPr>
            <p:cNvPr id="63" name="ZoneTexte 62"/>
            <p:cNvSpPr txBox="1"/>
            <p:nvPr/>
          </p:nvSpPr>
          <p:spPr>
            <a:xfrm>
              <a:off x="9255289" y="5541952"/>
              <a:ext cx="1994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(</a:t>
              </a:r>
              <a:r>
                <a:rPr lang="fr-FR" sz="1400" dirty="0" err="1" smtClean="0"/>
                <a:t>Schoun</a:t>
              </a:r>
              <a:r>
                <a:rPr lang="fr-FR" sz="1400" dirty="0" smtClean="0"/>
                <a:t> et al., PRL,2014)</a:t>
              </a:r>
              <a:endParaRPr lang="fr-FR" sz="1400" dirty="0"/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" b="4796"/>
          <a:stretch/>
        </p:blipFill>
        <p:spPr>
          <a:xfrm>
            <a:off x="2851106" y="2458930"/>
            <a:ext cx="5300256" cy="3834826"/>
          </a:xfrm>
          <a:prstGeom prst="rect">
            <a:avLst/>
          </a:prstGeom>
        </p:spPr>
      </p:pic>
      <p:grpSp>
        <p:nvGrpSpPr>
          <p:cNvPr id="76" name="Groupe 75"/>
          <p:cNvGrpSpPr/>
          <p:nvPr/>
        </p:nvGrpSpPr>
        <p:grpSpPr>
          <a:xfrm>
            <a:off x="2565592" y="2455153"/>
            <a:ext cx="5586841" cy="4177153"/>
            <a:chOff x="2566316" y="2458289"/>
            <a:chExt cx="5586841" cy="4177153"/>
          </a:xfrm>
        </p:grpSpPr>
        <p:grpSp>
          <p:nvGrpSpPr>
            <p:cNvPr id="75" name="Groupe 74"/>
            <p:cNvGrpSpPr/>
            <p:nvPr/>
          </p:nvGrpSpPr>
          <p:grpSpPr>
            <a:xfrm>
              <a:off x="2566316" y="2458289"/>
              <a:ext cx="5586841" cy="4177153"/>
              <a:chOff x="2566316" y="2458289"/>
              <a:chExt cx="5586841" cy="4177153"/>
            </a:xfrm>
          </p:grpSpPr>
          <p:sp>
            <p:nvSpPr>
              <p:cNvPr id="70" name="ZoneTexte 69"/>
              <p:cNvSpPr txBox="1"/>
              <p:nvPr/>
            </p:nvSpPr>
            <p:spPr>
              <a:xfrm>
                <a:off x="4375312" y="6266110"/>
                <a:ext cx="2005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photon </a:t>
                </a:r>
                <a:r>
                  <a:rPr lang="fr-FR" dirty="0" err="1" smtClean="0"/>
                  <a:t>energy</a:t>
                </a:r>
                <a:r>
                  <a:rPr lang="fr-FR" dirty="0" smtClean="0"/>
                  <a:t> (eV)</a:t>
                </a:r>
                <a:endParaRPr lang="fr-FR" dirty="0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 rot="16200000">
                <a:off x="1909245" y="4115942"/>
                <a:ext cx="1683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g</a:t>
                </a:r>
                <a:r>
                  <a:rPr lang="fr-FR" dirty="0" smtClean="0"/>
                  <a:t>roup </a:t>
                </a:r>
                <a:r>
                  <a:rPr lang="fr-FR" dirty="0" err="1" smtClean="0"/>
                  <a:t>delay</a:t>
                </a:r>
                <a:r>
                  <a:rPr lang="fr-FR" dirty="0" smtClean="0"/>
                  <a:t> (as)</a:t>
                </a:r>
                <a:endParaRPr lang="fr-FR" dirty="0"/>
              </a:p>
            </p:txBody>
          </p:sp>
          <p:pic>
            <p:nvPicPr>
              <p:cNvPr id="66" name="Image 65"/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1" b="4900"/>
              <a:stretch/>
            </p:blipFill>
            <p:spPr>
              <a:xfrm>
                <a:off x="2863036" y="2458289"/>
                <a:ext cx="5290121" cy="3830663"/>
              </a:xfrm>
              <a:prstGeom prst="rect">
                <a:avLst/>
              </a:prstGeom>
            </p:spPr>
          </p:pic>
        </p:grpSp>
        <p:sp>
          <p:nvSpPr>
            <p:cNvPr id="74" name="ZoneTexte 73"/>
            <p:cNvSpPr txBox="1"/>
            <p:nvPr/>
          </p:nvSpPr>
          <p:spPr>
            <a:xfrm>
              <a:off x="4655703" y="5301856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~49.6 eV</a:t>
              </a:r>
              <a:endParaRPr lang="fr-FR" dirty="0">
                <a:solidFill>
                  <a:schemeClr val="accent1"/>
                </a:solidFill>
              </a:endParaRPr>
            </a:p>
          </p:txBody>
        </p:sp>
        <p:sp>
          <p:nvSpPr>
            <p:cNvPr id="69" name="Rectangle à coins arrondis 68"/>
            <p:cNvSpPr/>
            <p:nvPr/>
          </p:nvSpPr>
          <p:spPr>
            <a:xfrm>
              <a:off x="4375312" y="4053501"/>
              <a:ext cx="1569392" cy="1120785"/>
            </a:xfrm>
            <a:prstGeom prst="roundRect">
              <a:avLst/>
            </a:prstGeom>
            <a:noFill/>
            <a:ln w="889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7" name="ZoneTexte 76"/>
          <p:cNvSpPr txBox="1"/>
          <p:nvPr/>
        </p:nvSpPr>
        <p:spPr>
          <a:xfrm>
            <a:off x="817696" y="409048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Neon-Neon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817696" y="4420865"/>
            <a:ext cx="132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Argon-</a:t>
            </a:r>
            <a:r>
              <a:rPr lang="fr-FR" dirty="0" err="1" smtClean="0">
                <a:solidFill>
                  <a:srgbClr val="0070C0"/>
                </a:solidFill>
              </a:rPr>
              <a:t>Neon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1063013" y="1348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/>
              <a:t>Cooper Minimum in Argon</a:t>
            </a:r>
            <a:endParaRPr lang="fr-FR" sz="3600" b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3"/>
          <a:srcRect l="3777" t="1894" r="1593" b="9269"/>
          <a:stretch/>
        </p:blipFill>
        <p:spPr>
          <a:xfrm>
            <a:off x="6873566" y="1650331"/>
            <a:ext cx="4567553" cy="2941031"/>
          </a:xfrm>
          <a:prstGeom prst="rect">
            <a:avLst/>
          </a:prstGeom>
        </p:spPr>
      </p:pic>
      <p:sp>
        <p:nvSpPr>
          <p:cNvPr id="38" name="Flèche vers le bas 37"/>
          <p:cNvSpPr/>
          <p:nvPr/>
        </p:nvSpPr>
        <p:spPr>
          <a:xfrm>
            <a:off x="8948400" y="3333926"/>
            <a:ext cx="197096" cy="41182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bas 38"/>
          <p:cNvSpPr/>
          <p:nvPr/>
        </p:nvSpPr>
        <p:spPr>
          <a:xfrm>
            <a:off x="8531458" y="2688756"/>
            <a:ext cx="197096" cy="411824"/>
          </a:xfrm>
          <a:prstGeom prst="downArrow">
            <a:avLst/>
          </a:prstGeom>
          <a:solidFill>
            <a:srgbClr val="F5A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8768423" y="296142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~51.6 eV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8213065" y="233846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5A32B"/>
                </a:solidFill>
              </a:rPr>
              <a:t>~48 eV</a:t>
            </a:r>
            <a:endParaRPr lang="fr-FR" dirty="0">
              <a:solidFill>
                <a:srgbClr val="F5A32B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80848" y="1387331"/>
            <a:ext cx="1971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Higuet</a:t>
            </a:r>
            <a:r>
              <a:rPr lang="fr-FR" sz="1400" dirty="0" smtClean="0"/>
              <a:t> et al., PRA,2011)</a:t>
            </a:r>
            <a:endParaRPr lang="fr-FR" sz="1400" dirty="0"/>
          </a:p>
        </p:txBody>
      </p:sp>
      <p:sp>
        <p:nvSpPr>
          <p:cNvPr id="36" name="ZoneTexte 35"/>
          <p:cNvSpPr txBox="1"/>
          <p:nvPr/>
        </p:nvSpPr>
        <p:spPr>
          <a:xfrm>
            <a:off x="8989623" y="2638339"/>
            <a:ext cx="1654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Recombination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3115" y="1993171"/>
            <a:ext cx="176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5A32B"/>
                </a:solidFill>
              </a:rPr>
              <a:t>Photoionization</a:t>
            </a:r>
            <a:r>
              <a:rPr lang="fr-FR" dirty="0">
                <a:solidFill>
                  <a:srgbClr val="F5A32B"/>
                </a:solidFill>
              </a:rPr>
              <a:t> </a:t>
            </a:r>
            <a:r>
              <a:rPr lang="fr-FR" dirty="0" smtClean="0">
                <a:solidFill>
                  <a:srgbClr val="F5A32B"/>
                </a:solidFill>
              </a:rPr>
              <a:t> </a:t>
            </a:r>
            <a:endParaRPr lang="fr-FR" dirty="0">
              <a:solidFill>
                <a:srgbClr val="F5A32B"/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8492" r="9321" b="2473"/>
          <a:stretch/>
        </p:blipFill>
        <p:spPr>
          <a:xfrm>
            <a:off x="400982" y="1817920"/>
            <a:ext cx="5876344" cy="2788201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2595796" y="4619769"/>
            <a:ext cx="20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 rot="16200000">
            <a:off x="-500804" y="2787687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roup </a:t>
            </a:r>
            <a:r>
              <a:rPr lang="fr-FR" dirty="0" err="1" smtClean="0"/>
              <a:t>delay</a:t>
            </a:r>
            <a:r>
              <a:rPr lang="fr-FR" dirty="0" smtClean="0"/>
              <a:t> (as)</a:t>
            </a:r>
            <a:endParaRPr lang="fr-FR" dirty="0"/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7878" r="9525" b="3036"/>
          <a:stretch/>
        </p:blipFill>
        <p:spPr>
          <a:xfrm>
            <a:off x="400048" y="1802528"/>
            <a:ext cx="5865943" cy="2789791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4090094" y="364865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~49.6 eV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087983" y="2438082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5A32B"/>
                </a:solidFill>
              </a:rPr>
              <a:t>~46.5 </a:t>
            </a:r>
            <a:r>
              <a:rPr lang="fr-FR" dirty="0">
                <a:solidFill>
                  <a:srgbClr val="F5A32B"/>
                </a:solidFill>
              </a:rPr>
              <a:t>eV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038530" y="1993171"/>
            <a:ext cx="1368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F5A32B"/>
                </a:solidFill>
              </a:rPr>
              <a:t>photoionization</a:t>
            </a:r>
            <a:endParaRPr lang="fr-FR" sz="1400" b="1" dirty="0">
              <a:solidFill>
                <a:srgbClr val="F5A32B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995091" y="1968405"/>
            <a:ext cx="1276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chemeClr val="accent5"/>
                </a:solidFill>
              </a:rPr>
              <a:t>recombination</a:t>
            </a:r>
            <a:endParaRPr lang="fr-FR" sz="1400" b="1" dirty="0">
              <a:solidFill>
                <a:schemeClr val="accent5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630006" y="4591362"/>
            <a:ext cx="20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photon </a:t>
            </a:r>
            <a:r>
              <a:rPr lang="fr-FR" dirty="0" err="1" smtClean="0"/>
              <a:t>energy</a:t>
            </a:r>
            <a:r>
              <a:rPr lang="fr-FR" dirty="0" smtClean="0"/>
              <a:t> (eV)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28149" y="5461997"/>
            <a:ext cx="244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Energy</a:t>
            </a:r>
            <a:r>
              <a:rPr lang="fr-FR" dirty="0" smtClean="0"/>
              <a:t> shift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contrasted</a:t>
            </a:r>
            <a:r>
              <a:rPr lang="fr-FR" dirty="0" smtClean="0"/>
              <a:t> </a:t>
            </a:r>
            <a:r>
              <a:rPr lang="fr-FR" dirty="0" err="1" smtClean="0"/>
              <a:t>deep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6320813" y="5236532"/>
            <a:ext cx="5442309" cy="733297"/>
            <a:chOff x="6320813" y="5236532"/>
            <a:chExt cx="5442309" cy="733297"/>
          </a:xfrm>
        </p:grpSpPr>
        <p:grpSp>
          <p:nvGrpSpPr>
            <p:cNvPr id="4" name="Groupe 3"/>
            <p:cNvGrpSpPr/>
            <p:nvPr/>
          </p:nvGrpSpPr>
          <p:grpSpPr>
            <a:xfrm>
              <a:off x="6782331" y="5236532"/>
              <a:ext cx="4980791" cy="733297"/>
              <a:chOff x="5306291" y="5234331"/>
              <a:chExt cx="4980791" cy="733297"/>
            </a:xfrm>
          </p:grpSpPr>
          <p:sp>
            <p:nvSpPr>
              <p:cNvPr id="64" name="ZoneTexte 63"/>
              <p:cNvSpPr txBox="1"/>
              <p:nvPr/>
            </p:nvSpPr>
            <p:spPr>
              <a:xfrm>
                <a:off x="5306291" y="5234331"/>
                <a:ext cx="18171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err="1" smtClean="0">
                    <a:solidFill>
                      <a:srgbClr val="0070C0"/>
                    </a:solidFill>
                  </a:rPr>
                  <a:t>Recombination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06291" y="5556276"/>
                <a:ext cx="194207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 err="1">
                    <a:solidFill>
                      <a:srgbClr val="F5A32B"/>
                    </a:solidFill>
                  </a:rPr>
                  <a:t>Photoionization</a:t>
                </a:r>
                <a:r>
                  <a:rPr lang="fr-FR" sz="2000" dirty="0">
                    <a:solidFill>
                      <a:srgbClr val="F5A32B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5A32B"/>
                    </a:solidFill>
                  </a:rPr>
                  <a:t> </a:t>
                </a:r>
                <a:endParaRPr lang="fr-FR" sz="2000" dirty="0">
                  <a:solidFill>
                    <a:srgbClr val="F5A32B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072163" y="5598296"/>
                <a:ext cx="3214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/>
                  <a:t>: </a:t>
                </a:r>
                <a:r>
                  <a:rPr lang="fr-FR" b="1" dirty="0" err="1" smtClean="0"/>
                  <a:t>Incoherent</a:t>
                </a:r>
                <a:r>
                  <a:rPr lang="fr-FR" dirty="0" smtClean="0"/>
                  <a:t> </a:t>
                </a:r>
                <a:r>
                  <a:rPr lang="fr-FR" dirty="0" err="1"/>
                  <a:t>sum</a:t>
                </a:r>
                <a:r>
                  <a:rPr lang="fr-FR" dirty="0"/>
                  <a:t> </a:t>
                </a:r>
                <a:r>
                  <a:rPr lang="fr-FR" dirty="0" smtClean="0"/>
                  <a:t>of </a:t>
                </a:r>
                <a:r>
                  <a:rPr lang="fr-FR" dirty="0" err="1" smtClean="0"/>
                  <a:t>p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s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+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pd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endParaRPr lang="fr-FR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061279" y="5249720"/>
                <a:ext cx="30573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/>
                  <a:t>: </a:t>
                </a:r>
                <a:r>
                  <a:rPr lang="fr-FR" b="1" dirty="0" err="1" smtClean="0"/>
                  <a:t>Coherent</a:t>
                </a:r>
                <a:r>
                  <a:rPr lang="fr-FR" dirty="0" smtClean="0"/>
                  <a:t> </a:t>
                </a:r>
                <a:r>
                  <a:rPr lang="fr-FR" dirty="0" err="1"/>
                  <a:t>sum</a:t>
                </a:r>
                <a:r>
                  <a:rPr lang="fr-FR" dirty="0"/>
                  <a:t> </a:t>
                </a:r>
                <a:r>
                  <a:rPr lang="fr-FR" dirty="0" smtClean="0"/>
                  <a:t>of </a:t>
                </a:r>
                <a:r>
                  <a:rPr lang="fr-FR" dirty="0" err="1" smtClean="0"/>
                  <a:t>p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s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sym typeface="Wingdings" panose="05000000000000000000" pitchFamily="2" charset="2"/>
                  </a:rPr>
                  <a:t>+</a:t>
                </a:r>
                <a:r>
                  <a:rPr lang="fr-FR" dirty="0" err="1" smtClean="0">
                    <a:sym typeface="Wingdings" panose="05000000000000000000" pitchFamily="2" charset="2"/>
                  </a:rPr>
                  <a:t>pd</a:t>
                </a:r>
                <a:r>
                  <a:rPr lang="fr-FR" dirty="0" smtClean="0">
                    <a:sym typeface="Wingdings" panose="05000000000000000000" pitchFamily="2" charset="2"/>
                  </a:rPr>
                  <a:t> </a:t>
                </a:r>
                <a:endParaRPr lang="fr-FR" dirty="0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6320813" y="549745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1.</a:t>
              </a:r>
              <a:endParaRPr lang="fr-FR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320813" y="6082144"/>
            <a:ext cx="3415275" cy="395516"/>
            <a:chOff x="6320813" y="6082144"/>
            <a:chExt cx="3415275" cy="395516"/>
          </a:xfrm>
        </p:grpSpPr>
        <p:sp>
          <p:nvSpPr>
            <p:cNvPr id="37" name="ZoneTexte 36"/>
            <p:cNvSpPr txBox="1"/>
            <p:nvPr/>
          </p:nvSpPr>
          <p:spPr>
            <a:xfrm>
              <a:off x="6320813" y="610832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</a:t>
              </a:r>
              <a:r>
                <a:rPr lang="fr-FR" dirty="0" smtClean="0"/>
                <a:t>.</a:t>
              </a:r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10415" y="6082144"/>
              <a:ext cx="29256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Shape 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the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recolliding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EWP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9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2" grpId="0"/>
      <p:bldP spid="48" grpId="0"/>
      <p:bldP spid="36" grpId="0"/>
      <p:bldP spid="8" grpId="0"/>
      <p:bldP spid="6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226" y="-196249"/>
            <a:ext cx="10515600" cy="1325563"/>
          </a:xfrm>
        </p:spPr>
        <p:txBody>
          <a:bodyPr/>
          <a:lstStyle/>
          <a:p>
            <a:r>
              <a:rPr lang="fr-FR" sz="4000" b="1" dirty="0"/>
              <a:t>C</a:t>
            </a:r>
            <a:r>
              <a:rPr lang="fr-FR" sz="4000" b="1" dirty="0" smtClean="0"/>
              <a:t>onclusions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230" y="1282499"/>
            <a:ext cx="4993091" cy="507294"/>
          </a:xfrm>
        </p:spPr>
        <p:txBody>
          <a:bodyPr/>
          <a:lstStyle/>
          <a:p>
            <a:r>
              <a:rPr lang="fr-FR" dirty="0" err="1" smtClean="0"/>
              <a:t>Astigmatism</a:t>
            </a:r>
            <a:r>
              <a:rPr lang="fr-FR" dirty="0" smtClean="0"/>
              <a:t> of the initial </a:t>
            </a:r>
            <a:r>
              <a:rPr lang="fr-FR" dirty="0" err="1" smtClean="0"/>
              <a:t>beam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5000" t="45553" r="55937" b="33882"/>
          <a:stretch/>
        </p:blipFill>
        <p:spPr>
          <a:xfrm>
            <a:off x="5326320" y="725476"/>
            <a:ext cx="873171" cy="1114046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33229" y="2674155"/>
            <a:ext cx="4993091" cy="5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Detection</a:t>
            </a:r>
            <a:r>
              <a:rPr lang="fr-FR" dirty="0" smtClean="0"/>
              <a:t> configuration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9"/>
          <a:stretch/>
        </p:blipFill>
        <p:spPr>
          <a:xfrm>
            <a:off x="4212310" y="1955743"/>
            <a:ext cx="1888235" cy="1811976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401468" y="4262394"/>
            <a:ext cx="4993091" cy="5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Spatial </a:t>
            </a:r>
            <a:r>
              <a:rPr lang="fr-FR" dirty="0" err="1" smtClean="0"/>
              <a:t>stability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0469" t="43886" r="33906" b="21931"/>
          <a:stretch/>
        </p:blipFill>
        <p:spPr>
          <a:xfrm>
            <a:off x="3304196" y="3933669"/>
            <a:ext cx="3770429" cy="1302705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01468" y="5481300"/>
            <a:ext cx="5016690" cy="507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Position of the dressing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lens</a:t>
            </a: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26320" y="5259265"/>
            <a:ext cx="1388024" cy="1143528"/>
            <a:chOff x="7239206" y="3392753"/>
            <a:chExt cx="2809887" cy="3288305"/>
          </a:xfrm>
        </p:grpSpPr>
        <p:sp>
          <p:nvSpPr>
            <p:cNvPr id="12" name="ZoneTexte 11"/>
            <p:cNvSpPr txBox="1"/>
            <p:nvPr/>
          </p:nvSpPr>
          <p:spPr>
            <a:xfrm>
              <a:off x="8384067" y="5928778"/>
              <a:ext cx="977419" cy="752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ω/</a:t>
              </a:r>
              <a:r>
                <a:rPr lang="el-GR" sz="1100" dirty="0" smtClean="0"/>
                <a:t>ω</a:t>
              </a:r>
              <a:r>
                <a:rPr lang="fr-FR" sz="1100" baseline="-25000" dirty="0" smtClean="0"/>
                <a:t>0</a:t>
              </a:r>
              <a:endParaRPr lang="en-US" sz="1100" baseline="-25000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/>
            <a:srcRect l="7706" t="18250" r="48022"/>
            <a:stretch/>
          </p:blipFill>
          <p:spPr>
            <a:xfrm>
              <a:off x="7239206" y="3392753"/>
              <a:ext cx="2809887" cy="2858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4" name="Flèche droite 13"/>
          <p:cNvSpPr/>
          <p:nvPr/>
        </p:nvSpPr>
        <p:spPr>
          <a:xfrm>
            <a:off x="6714344" y="2861731"/>
            <a:ext cx="819220" cy="427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7533564" y="1346346"/>
            <a:ext cx="5016690" cy="5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/>
              <a:t>Cooper minimum in Argon:</a:t>
            </a:r>
            <a:endParaRPr lang="fr-FR" b="1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808794" y="1906955"/>
            <a:ext cx="5016690" cy="5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Photoionization</a:t>
            </a:r>
            <a:endParaRPr lang="fr-FR" dirty="0"/>
          </a:p>
        </p:txBody>
      </p:sp>
      <p:grpSp>
        <p:nvGrpSpPr>
          <p:cNvPr id="22" name="Groupe 21"/>
          <p:cNvGrpSpPr/>
          <p:nvPr/>
        </p:nvGrpSpPr>
        <p:grpSpPr>
          <a:xfrm>
            <a:off x="8017546" y="2467564"/>
            <a:ext cx="3919614" cy="1760046"/>
            <a:chOff x="6923331" y="2867181"/>
            <a:chExt cx="5367064" cy="2990825"/>
          </a:xfrm>
        </p:grpSpPr>
        <p:sp>
          <p:nvSpPr>
            <p:cNvPr id="19" name="ZoneTexte 18"/>
            <p:cNvSpPr txBox="1"/>
            <p:nvPr/>
          </p:nvSpPr>
          <p:spPr>
            <a:xfrm>
              <a:off x="8650880" y="5335004"/>
              <a:ext cx="2189698" cy="523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photon </a:t>
              </a:r>
              <a:r>
                <a:rPr lang="fr-FR" sz="1400" dirty="0" err="1" smtClean="0"/>
                <a:t>energy</a:t>
              </a:r>
              <a:r>
                <a:rPr lang="fr-FR" sz="1400" dirty="0" smtClean="0"/>
                <a:t> (eV)</a:t>
              </a:r>
              <a:endParaRPr lang="fr-FR" sz="1400" dirty="0"/>
            </a:p>
          </p:txBody>
        </p:sp>
        <p:sp>
          <p:nvSpPr>
            <p:cNvPr id="20" name="ZoneTexte 19"/>
            <p:cNvSpPr txBox="1"/>
            <p:nvPr/>
          </p:nvSpPr>
          <p:spPr>
            <a:xfrm rot="16200000">
              <a:off x="5986824" y="3803688"/>
              <a:ext cx="2294447" cy="421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g</a:t>
              </a:r>
              <a:r>
                <a:rPr lang="fr-FR" sz="1400" dirty="0" smtClean="0"/>
                <a:t>roup </a:t>
              </a:r>
              <a:r>
                <a:rPr lang="fr-FR" sz="1400" dirty="0" err="1" smtClean="0"/>
                <a:t>delay</a:t>
              </a:r>
              <a:r>
                <a:rPr lang="fr-FR" sz="1400" dirty="0" smtClean="0"/>
                <a:t> (as)</a:t>
              </a:r>
              <a:endParaRPr lang="fr-FR" sz="1400" dirty="0"/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7878" r="9525" b="3036"/>
            <a:stretch/>
          </p:blipFill>
          <p:spPr>
            <a:xfrm>
              <a:off x="7201064" y="2927802"/>
              <a:ext cx="5089331" cy="2420441"/>
            </a:xfrm>
            <a:prstGeom prst="rect">
              <a:avLst/>
            </a:prstGeom>
          </p:spPr>
        </p:pic>
      </p:grpSp>
      <p:sp>
        <p:nvSpPr>
          <p:cNvPr id="27" name="Espace réservé du contenu 2"/>
          <p:cNvSpPr txBox="1">
            <a:spLocks/>
          </p:cNvSpPr>
          <p:nvPr/>
        </p:nvSpPr>
        <p:spPr>
          <a:xfrm>
            <a:off x="7808794" y="4280504"/>
            <a:ext cx="5016690" cy="507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Recombination</a:t>
            </a:r>
            <a:r>
              <a:rPr lang="fr-FR" dirty="0" smtClean="0"/>
              <a:t> 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8466714" y="4630191"/>
            <a:ext cx="3110963" cy="2193139"/>
            <a:chOff x="2117451" y="2907546"/>
            <a:chExt cx="5918667" cy="4224201"/>
          </a:xfrm>
        </p:grpSpPr>
        <p:sp>
          <p:nvSpPr>
            <p:cNvPr id="33" name="ZoneTexte 32"/>
            <p:cNvSpPr txBox="1"/>
            <p:nvPr/>
          </p:nvSpPr>
          <p:spPr>
            <a:xfrm>
              <a:off x="3771425" y="6479659"/>
              <a:ext cx="3425473" cy="652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photon </a:t>
              </a:r>
              <a:r>
                <a:rPr lang="fr-FR" sz="1600" dirty="0" err="1" smtClean="0"/>
                <a:t>energy</a:t>
              </a:r>
              <a:r>
                <a:rPr lang="fr-FR" sz="1600" dirty="0" smtClean="0"/>
                <a:t> (eV)</a:t>
              </a:r>
              <a:endParaRPr lang="fr-FR" sz="1600" dirty="0"/>
            </a:p>
          </p:txBody>
        </p:sp>
        <p:sp>
          <p:nvSpPr>
            <p:cNvPr id="34" name="ZoneTexte 33"/>
            <p:cNvSpPr txBox="1"/>
            <p:nvPr/>
          </p:nvSpPr>
          <p:spPr>
            <a:xfrm rot="16200000">
              <a:off x="982555" y="4416558"/>
              <a:ext cx="2913898" cy="64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g</a:t>
              </a:r>
              <a:r>
                <a:rPr lang="fr-FR" sz="1600" dirty="0" smtClean="0"/>
                <a:t>roup </a:t>
              </a:r>
              <a:r>
                <a:rPr lang="fr-FR" sz="1600" dirty="0" err="1" smtClean="0"/>
                <a:t>delay</a:t>
              </a:r>
              <a:r>
                <a:rPr lang="fr-FR" sz="1600" dirty="0" smtClean="0"/>
                <a:t> (as)</a:t>
              </a:r>
              <a:endParaRPr lang="fr-FR" sz="1600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1" b="4900"/>
            <a:stretch/>
          </p:blipFill>
          <p:spPr>
            <a:xfrm>
              <a:off x="2745998" y="2907546"/>
              <a:ext cx="5290120" cy="38306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1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 animBg="1"/>
      <p:bldP spid="15" grpId="0"/>
      <p:bldP spid="1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2660" y="-2428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O</a:t>
            </a:r>
            <a:r>
              <a:rPr lang="fr-FR" dirty="0" smtClean="0"/>
              <a:t>utlook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38200" y="5961624"/>
            <a:ext cx="3349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I. Jordan et al., PRA 95, 013404 (2017)</a:t>
            </a:r>
            <a:endParaRPr lang="fr-FR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4" y="2510831"/>
            <a:ext cx="5728316" cy="345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329249" y="1011659"/>
            <a:ext cx="364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Spin-</a:t>
            </a:r>
            <a:r>
              <a:rPr lang="fr-FR" dirty="0" err="1"/>
              <a:t>Orbit</a:t>
            </a:r>
            <a:r>
              <a:rPr lang="fr-FR" dirty="0"/>
              <a:t> </a:t>
            </a:r>
            <a:r>
              <a:rPr lang="fr-FR" dirty="0" err="1"/>
              <a:t>splitting</a:t>
            </a:r>
            <a:r>
              <a:rPr lang="fr-FR" dirty="0"/>
              <a:t> in </a:t>
            </a:r>
            <a:r>
              <a:rPr lang="fr-FR" b="1" dirty="0" err="1"/>
              <a:t>Xenon</a:t>
            </a:r>
            <a:r>
              <a:rPr lang="fr-FR" dirty="0"/>
              <a:t> ~ 1.3eV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743876" y="1221438"/>
            <a:ext cx="545082" cy="34067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66606" y="1473602"/>
            <a:ext cx="3988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OPA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better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sampling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         </a:t>
            </a:r>
            <a:r>
              <a:rPr lang="fr-FR" dirty="0" err="1">
                <a:sym typeface="Wingdings" panose="05000000000000000000" pitchFamily="2" charset="2"/>
              </a:rPr>
              <a:t>tunability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around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resonances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6950729" y="1759571"/>
            <a:ext cx="3593163" cy="554494"/>
            <a:chOff x="558270" y="5979025"/>
            <a:chExt cx="3593163" cy="554494"/>
          </a:xfrm>
        </p:grpSpPr>
        <p:sp>
          <p:nvSpPr>
            <p:cNvPr id="11" name="Rectangle 10"/>
            <p:cNvSpPr/>
            <p:nvPr/>
          </p:nvSpPr>
          <p:spPr>
            <a:xfrm>
              <a:off x="558270" y="5979025"/>
              <a:ext cx="35931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 S. Haessler et al., PRA 80, 011404 (2009)</a:t>
              </a:r>
              <a:endParaRPr lang="fr-FR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270" y="6194965"/>
              <a:ext cx="34355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 J. Caillat et al., PRL 106, 093002 (2011)</a:t>
              </a:r>
              <a:endParaRPr lang="fr-FR" sz="16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779444" y="1057647"/>
            <a:ext cx="4338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Scattering</a:t>
            </a:r>
            <a:r>
              <a:rPr lang="fr-FR" dirty="0"/>
              <a:t> phase </a:t>
            </a:r>
            <a:r>
              <a:rPr lang="fr-FR" dirty="0" err="1"/>
              <a:t>around</a:t>
            </a:r>
            <a:r>
              <a:rPr lang="fr-FR" dirty="0"/>
              <a:t> </a:t>
            </a:r>
            <a:r>
              <a:rPr lang="fr-FR" dirty="0" err="1"/>
              <a:t>Hopfield</a:t>
            </a:r>
            <a:r>
              <a:rPr lang="fr-FR" dirty="0"/>
              <a:t> </a:t>
            </a:r>
            <a:r>
              <a:rPr lang="fr-FR" dirty="0" err="1"/>
              <a:t>resonance</a:t>
            </a:r>
            <a:endParaRPr lang="fr-FR" dirty="0"/>
          </a:p>
          <a:p>
            <a:r>
              <a:rPr lang="fr-FR" dirty="0"/>
              <a:t>In N2   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6063078" y="1078086"/>
            <a:ext cx="545082" cy="34067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 rotWithShape="1">
          <a:blip r:embed="rId3"/>
          <a:srcRect l="40533" t="36593" r="28081" b="39936"/>
          <a:stretch/>
        </p:blipFill>
        <p:spPr>
          <a:xfrm>
            <a:off x="6820860" y="2314065"/>
            <a:ext cx="3723032" cy="174011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882417" y="4261352"/>
            <a:ext cx="468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Study of the PI delays in laser-aligned molecules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6166051" y="4281792"/>
            <a:ext cx="545082" cy="34067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98" y="4664265"/>
            <a:ext cx="2221830" cy="185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726485" y="6474203"/>
            <a:ext cx="3415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P. </a:t>
            </a:r>
            <a:r>
              <a:rPr lang="en-US" sz="1600" dirty="0" err="1"/>
              <a:t>Hockett</a:t>
            </a:r>
            <a:r>
              <a:rPr lang="en-US" sz="1600" dirty="0"/>
              <a:t> et al., JPB 49, 095602 (2016)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8852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3" grpId="0"/>
      <p:bldP spid="14" grpId="0" animBg="1"/>
      <p:bldP spid="16" grpId="0"/>
      <p:bldP spid="17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1651378"/>
            <a:ext cx="9422073" cy="3589361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764274" y="941694"/>
            <a:ext cx="10044752" cy="5008728"/>
          </a:xfrm>
          <a:prstGeom prst="round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52" y="2816100"/>
            <a:ext cx="5181395" cy="15648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Merci pour </a:t>
            </a:r>
            <a:r>
              <a:rPr lang="en-US" sz="4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votre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attention !</a:t>
            </a:r>
            <a:endParaRPr lang="el-GR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4950" y="-274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RABBIT technique</a:t>
            </a:r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964751" y="2412831"/>
            <a:ext cx="420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Characterisation</a:t>
            </a:r>
            <a:r>
              <a:rPr lang="fr-FR" dirty="0" smtClean="0"/>
              <a:t> of the </a:t>
            </a:r>
            <a:r>
              <a:rPr lang="fr-FR" dirty="0" err="1" smtClean="0"/>
              <a:t>ionizing</a:t>
            </a:r>
            <a:r>
              <a:rPr lang="fr-FR" dirty="0" smtClean="0"/>
              <a:t> pulse train 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-65100" y="-438586"/>
            <a:ext cx="6425433" cy="6015235"/>
            <a:chOff x="123825" y="-1570038"/>
            <a:chExt cx="6992740" cy="8396642"/>
          </a:xfrm>
        </p:grpSpPr>
        <p:sp>
          <p:nvSpPr>
            <p:cNvPr id="39" name="Rectangle 38"/>
            <p:cNvSpPr/>
            <p:nvPr/>
          </p:nvSpPr>
          <p:spPr>
            <a:xfrm>
              <a:off x="1323483" y="1161621"/>
              <a:ext cx="1826447" cy="390683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16"/>
            <p:cNvCxnSpPr/>
            <p:nvPr/>
          </p:nvCxnSpPr>
          <p:spPr>
            <a:xfrm flipV="1">
              <a:off x="1237831" y="6193602"/>
              <a:ext cx="1912100" cy="89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28"/>
            <p:cNvSpPr txBox="1"/>
            <p:nvPr/>
          </p:nvSpPr>
          <p:spPr>
            <a:xfrm>
              <a:off x="450883" y="4923053"/>
              <a:ext cx="786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21.56</a:t>
              </a:r>
              <a:endParaRPr lang="fr-FR" dirty="0"/>
            </a:p>
          </p:txBody>
        </p:sp>
        <p:cxnSp>
          <p:nvCxnSpPr>
            <p:cNvPr id="42" name="Connecteur droit avec flèche 30"/>
            <p:cNvCxnSpPr/>
            <p:nvPr/>
          </p:nvCxnSpPr>
          <p:spPr>
            <a:xfrm flipH="1" flipV="1">
              <a:off x="1237829" y="1832490"/>
              <a:ext cx="3666" cy="43683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ZoneTexte 47"/>
            <p:cNvSpPr txBox="1"/>
            <p:nvPr/>
          </p:nvSpPr>
          <p:spPr>
            <a:xfrm>
              <a:off x="807143" y="5980881"/>
              <a:ext cx="786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0</a:t>
              </a:r>
            </a:p>
          </p:txBody>
        </p:sp>
        <p:sp>
          <p:nvSpPr>
            <p:cNvPr id="44" name="ZoneTexte 52"/>
            <p:cNvSpPr txBox="1"/>
            <p:nvPr/>
          </p:nvSpPr>
          <p:spPr>
            <a:xfrm>
              <a:off x="276225" y="1576036"/>
              <a:ext cx="996640" cy="515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 [eV]</a:t>
              </a:r>
            </a:p>
          </p:txBody>
        </p:sp>
        <p:sp>
          <p:nvSpPr>
            <p:cNvPr id="45" name="ZoneTexte 58"/>
            <p:cNvSpPr txBox="1"/>
            <p:nvPr/>
          </p:nvSpPr>
          <p:spPr>
            <a:xfrm rot="16200000">
              <a:off x="2644072" y="4305576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8009AF"/>
                  </a:solidFill>
                </a:rPr>
                <a:t>H33</a:t>
              </a:r>
              <a:endParaRPr lang="fr-FR" b="1" dirty="0">
                <a:solidFill>
                  <a:srgbClr val="8009AF"/>
                </a:solidFill>
              </a:endParaRPr>
            </a:p>
          </p:txBody>
        </p:sp>
        <p:sp>
          <p:nvSpPr>
            <p:cNvPr id="46" name="ZoneTexte 59"/>
            <p:cNvSpPr txBox="1"/>
            <p:nvPr/>
          </p:nvSpPr>
          <p:spPr>
            <a:xfrm rot="16200000">
              <a:off x="1954392" y="4080229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570678"/>
                  </a:solidFill>
                </a:rPr>
                <a:t>H35</a:t>
              </a:r>
              <a:endParaRPr lang="fr-FR" b="1" dirty="0">
                <a:solidFill>
                  <a:srgbClr val="570678"/>
                </a:solidFill>
              </a:endParaRPr>
            </a:p>
          </p:txBody>
        </p:sp>
        <p:cxnSp>
          <p:nvCxnSpPr>
            <p:cNvPr id="47" name="Straight Connector 31"/>
            <p:cNvCxnSpPr/>
            <p:nvPr/>
          </p:nvCxnSpPr>
          <p:spPr>
            <a:xfrm>
              <a:off x="1223711" y="5084700"/>
              <a:ext cx="1926220" cy="2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èche vers le haut 54"/>
            <p:cNvSpPr/>
            <p:nvPr/>
          </p:nvSpPr>
          <p:spPr>
            <a:xfrm>
              <a:off x="2612619" y="3257682"/>
              <a:ext cx="129076" cy="2972941"/>
            </a:xfrm>
            <a:prstGeom prst="upArrow">
              <a:avLst>
                <a:gd name="adj1" fmla="val 50000"/>
                <a:gd name="adj2" fmla="val 155087"/>
              </a:avLst>
            </a:prstGeom>
            <a:solidFill>
              <a:srgbClr val="800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35"/>
            <p:cNvCxnSpPr/>
            <p:nvPr/>
          </p:nvCxnSpPr>
          <p:spPr>
            <a:xfrm flipV="1">
              <a:off x="1719644" y="2925175"/>
              <a:ext cx="5217822" cy="941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964179" y="6298359"/>
              <a:ext cx="1695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rgbClr val="7030A0"/>
                  </a:solidFill>
                </a:rPr>
                <a:t>Harmonic</a:t>
              </a:r>
              <a:r>
                <a:rPr lang="fr-FR" b="1" dirty="0">
                  <a:solidFill>
                    <a:srgbClr val="7030A0"/>
                  </a:solidFill>
                </a:rPr>
                <a:t> </a:t>
              </a:r>
              <a:r>
                <a:rPr lang="fr-FR" b="1" dirty="0" err="1">
                  <a:solidFill>
                    <a:srgbClr val="7030A0"/>
                  </a:solidFill>
                </a:rPr>
                <a:t>comb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46"/>
                <p:cNvSpPr txBox="1"/>
                <p:nvPr/>
              </p:nvSpPr>
              <p:spPr>
                <a:xfrm rot="16200000">
                  <a:off x="3148142" y="2989639"/>
                  <a:ext cx="289293" cy="470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𝑰𝑹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148142" y="2989639"/>
                  <a:ext cx="289293" cy="4701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37500" b="-708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lèche vers le haut 55"/>
            <p:cNvSpPr/>
            <p:nvPr/>
          </p:nvSpPr>
          <p:spPr>
            <a:xfrm>
              <a:off x="2381035" y="2699506"/>
              <a:ext cx="116979" cy="3539834"/>
            </a:xfrm>
            <a:prstGeom prst="upArrow">
              <a:avLst>
                <a:gd name="adj1" fmla="val 50000"/>
                <a:gd name="adj2" fmla="val 155087"/>
              </a:avLst>
            </a:prstGeom>
            <a:solidFill>
              <a:srgbClr val="570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17"/>
            <p:cNvCxnSpPr/>
            <p:nvPr/>
          </p:nvCxnSpPr>
          <p:spPr>
            <a:xfrm>
              <a:off x="2203685" y="3214476"/>
              <a:ext cx="73291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17"/>
            <p:cNvCxnSpPr/>
            <p:nvPr/>
          </p:nvCxnSpPr>
          <p:spPr>
            <a:xfrm>
              <a:off x="2166288" y="2671826"/>
              <a:ext cx="73291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utoShape 2" descr="https://lh3.googleusercontent.com/F_JNyvzB5w3UW_4PFKPRZZMzVOxQnuXvNFqgn8RCOYY2u4_NsF-qchKPOhegueFdgVWFfixcD7HhVs4MFM1quDd-AeptoH6WZ3e0DHOXZcfRGok0AB6wwfFHjdp9dK2E7MMLwGPF"/>
            <p:cNvSpPr>
              <a:spLocks noChangeAspect="1" noChangeArrowheads="1"/>
            </p:cNvSpPr>
            <p:nvPr/>
          </p:nvSpPr>
          <p:spPr bwMode="auto">
            <a:xfrm>
              <a:off x="123825" y="-1570038"/>
              <a:ext cx="5105400" cy="375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AutoShape 4" descr="https://lh3.googleusercontent.com/F_JNyvzB5w3UW_4PFKPRZZMzVOxQnuXvNFqgn8RCOYY2u4_NsF-qchKPOhegueFdgVWFfixcD7HhVs4MFM1quDd-AeptoH6WZ3e0DHOXZcfRGok0AB6wwfFHjdp9dK2E7MMLwGPF"/>
            <p:cNvSpPr>
              <a:spLocks noChangeAspect="1" noChangeArrowheads="1"/>
            </p:cNvSpPr>
            <p:nvPr/>
          </p:nvSpPr>
          <p:spPr bwMode="auto">
            <a:xfrm>
              <a:off x="276225" y="-1417638"/>
              <a:ext cx="5105400" cy="375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TextBox 72"/>
            <p:cNvSpPr txBox="1"/>
            <p:nvPr/>
          </p:nvSpPr>
          <p:spPr>
            <a:xfrm>
              <a:off x="4545567" y="6518827"/>
              <a:ext cx="1411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Del</a:t>
              </a:r>
              <a:r>
                <a:rPr lang="en-US" sz="1400" dirty="0"/>
                <a:t>ay XUV-IR [fs]</a:t>
              </a:r>
              <a:endParaRPr lang="el-GR" sz="1400" dirty="0"/>
            </a:p>
          </p:txBody>
        </p:sp>
        <p:sp>
          <p:nvSpPr>
            <p:cNvPr id="58" name="TextBox 73"/>
            <p:cNvSpPr txBox="1"/>
            <p:nvPr/>
          </p:nvSpPr>
          <p:spPr>
            <a:xfrm rot="16200000">
              <a:off x="6163900" y="2980638"/>
              <a:ext cx="15975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Photon energy [eV]</a:t>
              </a:r>
              <a:endParaRPr lang="el-GR" sz="1400" dirty="0"/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2659323" y="2699506"/>
              <a:ext cx="0" cy="255389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H="1" flipV="1">
              <a:off x="2659323" y="2952736"/>
              <a:ext cx="8601" cy="24057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59"/>
            <p:cNvSpPr txBox="1"/>
            <p:nvPr/>
          </p:nvSpPr>
          <p:spPr>
            <a:xfrm rot="16200000">
              <a:off x="1561486" y="3817941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570678"/>
                  </a:solidFill>
                </a:rPr>
                <a:t>H37</a:t>
              </a:r>
              <a:endParaRPr lang="fr-FR" b="1" dirty="0">
                <a:solidFill>
                  <a:srgbClr val="570678"/>
                </a:solidFill>
              </a:endParaRPr>
            </a:p>
          </p:txBody>
        </p:sp>
        <p:sp>
          <p:nvSpPr>
            <p:cNvPr id="62" name="Flèche vers le haut 55"/>
            <p:cNvSpPr/>
            <p:nvPr/>
          </p:nvSpPr>
          <p:spPr>
            <a:xfrm>
              <a:off x="1956593" y="2201258"/>
              <a:ext cx="125992" cy="4023684"/>
            </a:xfrm>
            <a:prstGeom prst="upArrow">
              <a:avLst>
                <a:gd name="adj1" fmla="val 50000"/>
                <a:gd name="adj2" fmla="val 155087"/>
              </a:avLst>
            </a:prstGeom>
            <a:solidFill>
              <a:srgbClr val="570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17"/>
            <p:cNvCxnSpPr/>
            <p:nvPr/>
          </p:nvCxnSpPr>
          <p:spPr>
            <a:xfrm>
              <a:off x="1935014" y="2435629"/>
              <a:ext cx="2993665" cy="1779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2445046" y="2192118"/>
              <a:ext cx="0" cy="255389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 flipV="1">
              <a:off x="2436445" y="2435629"/>
              <a:ext cx="8601" cy="240575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17"/>
            <p:cNvCxnSpPr/>
            <p:nvPr/>
          </p:nvCxnSpPr>
          <p:spPr>
            <a:xfrm>
              <a:off x="1586668" y="2684280"/>
              <a:ext cx="73291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17"/>
            <p:cNvCxnSpPr/>
            <p:nvPr/>
          </p:nvCxnSpPr>
          <p:spPr>
            <a:xfrm>
              <a:off x="1799854" y="2191101"/>
              <a:ext cx="732910" cy="0"/>
            </a:xfrm>
            <a:prstGeom prst="line">
              <a:avLst/>
            </a:prstGeom>
            <a:ln w="127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e 67"/>
            <p:cNvGrpSpPr/>
            <p:nvPr/>
          </p:nvGrpSpPr>
          <p:grpSpPr>
            <a:xfrm>
              <a:off x="3728129" y="294251"/>
              <a:ext cx="3088219" cy="6233478"/>
              <a:chOff x="3780517" y="1655903"/>
              <a:chExt cx="3088219" cy="4823485"/>
            </a:xfrm>
          </p:grpSpPr>
          <p:pic>
            <p:nvPicPr>
              <p:cNvPr id="69" name="Image 68"/>
              <p:cNvPicPr>
                <a:picLocks noChangeAspect="1"/>
              </p:cNvPicPr>
              <p:nvPr/>
            </p:nvPicPr>
            <p:blipFill rotWithShape="1">
              <a:blip r:embed="rId4"/>
              <a:srcRect l="28289" t="31570" r="45995" b="19986"/>
              <a:stretch/>
            </p:blipFill>
            <p:spPr>
              <a:xfrm rot="16200000">
                <a:off x="2915826" y="2526478"/>
                <a:ext cx="4823485" cy="3082335"/>
              </a:xfrm>
              <a:prstGeom prst="rect">
                <a:avLst/>
              </a:prstGeom>
            </p:spPr>
          </p:pic>
          <p:pic>
            <p:nvPicPr>
              <p:cNvPr id="70" name="Image 69"/>
              <p:cNvPicPr>
                <a:picLocks noChangeAspect="1"/>
              </p:cNvPicPr>
              <p:nvPr/>
            </p:nvPicPr>
            <p:blipFill rotWithShape="1">
              <a:blip r:embed="rId4"/>
              <a:srcRect l="35672" t="31570" r="40349" b="19986"/>
              <a:stretch/>
            </p:blipFill>
            <p:spPr>
              <a:xfrm rot="16200000">
                <a:off x="3072656" y="2401004"/>
                <a:ext cx="4498053" cy="3082332"/>
              </a:xfrm>
              <a:prstGeom prst="rect">
                <a:avLst/>
              </a:prstGeom>
            </p:spPr>
          </p:pic>
        </p:grpSp>
      </p:grpSp>
      <p:sp>
        <p:nvSpPr>
          <p:cNvPr id="71" name="ZoneTexte 70"/>
          <p:cNvSpPr txBox="1"/>
          <p:nvPr/>
        </p:nvSpPr>
        <p:spPr>
          <a:xfrm>
            <a:off x="6523727" y="1206629"/>
            <a:ext cx="577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Coherent</a:t>
            </a:r>
            <a:r>
              <a:rPr lang="fr-FR" b="1" dirty="0" smtClean="0"/>
              <a:t> XUV+IR </a:t>
            </a:r>
            <a:r>
              <a:rPr lang="fr-FR" b="1" dirty="0" err="1" smtClean="0"/>
              <a:t>photoionization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anose="05000000000000000000" pitchFamily="2" charset="2"/>
              </a:rPr>
              <a:t> EWP </a:t>
            </a:r>
            <a:r>
              <a:rPr lang="fr-FR" b="1" dirty="0" err="1" smtClean="0">
                <a:sym typeface="Wingdings" panose="05000000000000000000" pitchFamily="2" charset="2"/>
              </a:rPr>
              <a:t>interferometry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/>
              <p:cNvSpPr txBox="1"/>
              <p:nvPr/>
            </p:nvSpPr>
            <p:spPr>
              <a:xfrm>
                <a:off x="7646113" y="1703892"/>
                <a:ext cx="4234877" cy="3018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𝑺𝑩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𝒂𝒕𝒕𝒐𝒄𝒉𝒊𝒓𝒑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𝒂𝒕𝒐𝒎𝒊𝒄</m:t>
                          </m:r>
                        </m:sub>
                      </m:sSub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3" name="ZoneText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13" y="1703892"/>
                <a:ext cx="4234877" cy="301878"/>
              </a:xfrm>
              <a:prstGeom prst="rect">
                <a:avLst/>
              </a:prstGeom>
              <a:blipFill rotWithShape="0">
                <a:blip r:embed="rId5"/>
                <a:stretch>
                  <a:fillRect l="-719" t="-2041" r="-1727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Multiplier 74"/>
          <p:cNvSpPr/>
          <p:nvPr/>
        </p:nvSpPr>
        <p:spPr>
          <a:xfrm>
            <a:off x="11263284" y="1673762"/>
            <a:ext cx="232012" cy="4616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Flèche vers le bas 75"/>
          <p:cNvSpPr/>
          <p:nvPr/>
        </p:nvSpPr>
        <p:spPr>
          <a:xfrm rot="2656859">
            <a:off x="9434059" y="1993725"/>
            <a:ext cx="162024" cy="458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Multiplier 76"/>
          <p:cNvSpPr/>
          <p:nvPr/>
        </p:nvSpPr>
        <p:spPr>
          <a:xfrm>
            <a:off x="9789391" y="1671248"/>
            <a:ext cx="232012" cy="461630"/>
          </a:xfrm>
          <a:prstGeom prst="mathMultiply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Flèche vers le bas 77"/>
          <p:cNvSpPr/>
          <p:nvPr/>
        </p:nvSpPr>
        <p:spPr>
          <a:xfrm>
            <a:off x="11126761" y="2048245"/>
            <a:ext cx="153179" cy="229078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7431438" y="4361927"/>
            <a:ext cx="436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Photoionization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of the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atom</a:t>
            </a:r>
            <a:endParaRPr lang="fr-FR" dirty="0"/>
          </a:p>
        </p:txBody>
      </p:sp>
      <p:pic>
        <p:nvPicPr>
          <p:cNvPr id="80" name="Imag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551" y="2760695"/>
            <a:ext cx="3441894" cy="1350800"/>
          </a:xfrm>
          <a:prstGeom prst="rect">
            <a:avLst/>
          </a:prstGeom>
        </p:spPr>
      </p:pic>
      <p:grpSp>
        <p:nvGrpSpPr>
          <p:cNvPr id="84" name="Groupe 83"/>
          <p:cNvGrpSpPr/>
          <p:nvPr/>
        </p:nvGrpSpPr>
        <p:grpSpPr>
          <a:xfrm>
            <a:off x="9060069" y="4782261"/>
            <a:ext cx="2522763" cy="2008722"/>
            <a:chOff x="9184283" y="4909883"/>
            <a:chExt cx="2522763" cy="2008722"/>
          </a:xfrm>
        </p:grpSpPr>
        <p:pic>
          <p:nvPicPr>
            <p:cNvPr id="82" name="Image 81"/>
            <p:cNvPicPr>
              <a:picLocks noChangeAspect="1"/>
            </p:cNvPicPr>
            <p:nvPr/>
          </p:nvPicPr>
          <p:blipFill rotWithShape="1">
            <a:blip r:embed="rId7"/>
            <a:srcRect l="3241" t="3670"/>
            <a:stretch/>
          </p:blipFill>
          <p:spPr>
            <a:xfrm>
              <a:off x="9184283" y="4909883"/>
              <a:ext cx="2366393" cy="1698574"/>
            </a:xfrm>
            <a:prstGeom prst="rect">
              <a:avLst/>
            </a:prstGeom>
          </p:spPr>
        </p:pic>
        <p:sp>
          <p:nvSpPr>
            <p:cNvPr id="83" name="Rectangle 82"/>
            <p:cNvSpPr/>
            <p:nvPr/>
          </p:nvSpPr>
          <p:spPr>
            <a:xfrm>
              <a:off x="9274072" y="6610828"/>
              <a:ext cx="243297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V. </a:t>
              </a:r>
              <a:r>
                <a:rPr lang="fr-FR" sz="1400" dirty="0" err="1"/>
                <a:t>Gruson</a:t>
              </a:r>
              <a:r>
                <a:rPr lang="fr-FR" sz="1400" dirty="0"/>
                <a:t> et al., Science(2016</a:t>
              </a:r>
              <a:r>
                <a:rPr lang="fr-FR" sz="1400" dirty="0" smtClean="0"/>
                <a:t>)</a:t>
              </a:r>
              <a:endParaRPr lang="fr-FR" sz="1400" dirty="0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1247774" y="5915435"/>
            <a:ext cx="6763811" cy="947196"/>
            <a:chOff x="1247774" y="5915435"/>
            <a:chExt cx="6763811" cy="947196"/>
          </a:xfrm>
        </p:grpSpPr>
        <p:sp>
          <p:nvSpPr>
            <p:cNvPr id="86" name="ZoneTexte 85"/>
            <p:cNvSpPr txBox="1"/>
            <p:nvPr/>
          </p:nvSpPr>
          <p:spPr>
            <a:xfrm>
              <a:off x="1643087" y="5915435"/>
              <a:ext cx="2208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The ‘</a:t>
              </a:r>
              <a:r>
                <a:rPr lang="fr-FR" b="1" dirty="0" err="1" smtClean="0"/>
                <a:t>perfect</a:t>
              </a:r>
              <a:r>
                <a:rPr lang="fr-FR" b="1" dirty="0" smtClean="0"/>
                <a:t>’ RABBIT</a:t>
              </a:r>
              <a:endParaRPr lang="fr-FR" b="1" dirty="0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3798509" y="5939301"/>
              <a:ext cx="42130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:High </a:t>
              </a:r>
              <a:r>
                <a:rPr lang="fr-FR" dirty="0" err="1" smtClean="0"/>
                <a:t>contrast</a:t>
              </a:r>
              <a:r>
                <a:rPr lang="fr-FR" dirty="0"/>
                <a:t>/</a:t>
              </a:r>
              <a:r>
                <a:rPr lang="fr-FR" dirty="0" smtClean="0"/>
                <a:t> </a:t>
              </a:r>
              <a:r>
                <a:rPr lang="fr-FR" dirty="0" err="1" smtClean="0"/>
                <a:t>well</a:t>
              </a:r>
              <a:r>
                <a:rPr lang="fr-FR" dirty="0" smtClean="0"/>
                <a:t> </a:t>
              </a:r>
              <a:r>
                <a:rPr lang="fr-FR" dirty="0" err="1" smtClean="0"/>
                <a:t>defined</a:t>
              </a:r>
              <a:r>
                <a:rPr lang="fr-FR" dirty="0" smtClean="0"/>
                <a:t> 2</a:t>
              </a:r>
              <a:r>
                <a:rPr lang="el-GR" dirty="0" smtClean="0"/>
                <a:t>ω</a:t>
              </a:r>
              <a:r>
                <a:rPr lang="fr-FR" dirty="0" smtClean="0"/>
                <a:t> oscillations</a:t>
              </a:r>
            </a:p>
            <a:p>
              <a:r>
                <a:rPr lang="fr-FR" dirty="0" smtClean="0"/>
                <a:t>              </a:t>
              </a:r>
              <a:r>
                <a:rPr lang="fr-FR" dirty="0" smtClean="0">
                  <a:sym typeface="Wingdings" panose="05000000000000000000" pitchFamily="2" charset="2"/>
                </a:rPr>
                <a:t>temporal +spatial </a:t>
              </a:r>
              <a:r>
                <a:rPr lang="fr-FR" dirty="0" err="1" smtClean="0">
                  <a:sym typeface="Wingdings" panose="05000000000000000000" pitchFamily="2" charset="2"/>
                </a:rPr>
                <a:t>s</a:t>
              </a:r>
              <a:r>
                <a:rPr lang="fr-FR" dirty="0" err="1" smtClean="0"/>
                <a:t>tability</a:t>
              </a:r>
              <a:endParaRPr lang="fr-FR" dirty="0" smtClean="0"/>
            </a:p>
            <a:p>
              <a:endParaRPr lang="fr-FR" dirty="0"/>
            </a:p>
          </p:txBody>
        </p:sp>
        <p:sp>
          <p:nvSpPr>
            <p:cNvPr id="88" name="Flèche droite 87"/>
            <p:cNvSpPr/>
            <p:nvPr/>
          </p:nvSpPr>
          <p:spPr>
            <a:xfrm>
              <a:off x="1247774" y="6002992"/>
              <a:ext cx="361552" cy="1901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071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5" grpId="0" animBg="1"/>
      <p:bldP spid="75" grpId="1" animBg="1"/>
      <p:bldP spid="76" grpId="0" animBg="1"/>
      <p:bldP spid="77" grpId="0" animBg="1"/>
      <p:bldP spid="77" grpId="1" animBg="1"/>
      <p:bldP spid="78" grpId="0" animBg="1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199" y="-230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The set up</a:t>
            </a:r>
            <a:endParaRPr lang="fr-FR" sz="4000" b="1" dirty="0"/>
          </a:p>
        </p:txBody>
      </p:sp>
      <p:grpSp>
        <p:nvGrpSpPr>
          <p:cNvPr id="26" name="Groupe 25"/>
          <p:cNvGrpSpPr/>
          <p:nvPr/>
        </p:nvGrpSpPr>
        <p:grpSpPr>
          <a:xfrm>
            <a:off x="145207" y="821536"/>
            <a:ext cx="11988136" cy="4992122"/>
            <a:chOff x="145207" y="1259686"/>
            <a:chExt cx="11988136" cy="499212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8" y="1721351"/>
              <a:ext cx="11787803" cy="4221171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248167" y="383193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> </a:t>
              </a:r>
              <a:r>
                <a:rPr lang="fr-FR" dirty="0" err="1" smtClean="0"/>
                <a:t>cell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364777" y="1721351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BS  90:10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88056" y="3330284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f=2000mm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602521" y="286224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f=1140mm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659620" y="210713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f=400mm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895605" y="3655495"/>
              <a:ext cx="14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Drilled</a:t>
              </a:r>
              <a:r>
                <a:rPr lang="fr-FR" dirty="0" smtClean="0"/>
                <a:t> </a:t>
              </a:r>
              <a:r>
                <a:rPr lang="fr-FR" dirty="0" err="1" smtClean="0"/>
                <a:t>mirror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20068738">
              <a:off x="6874763" y="2905375"/>
              <a:ext cx="934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T</a:t>
              </a:r>
              <a:r>
                <a:rPr lang="fr-FR" dirty="0" err="1" smtClean="0"/>
                <a:t>oroidal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809903" y="4625183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Silica</a:t>
              </a:r>
              <a:r>
                <a:rPr lang="fr-FR" dirty="0" smtClean="0"/>
                <a:t> plate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23195" y="5513144"/>
              <a:ext cx="928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Grating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621670" y="47325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MCP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545823" y="5518375"/>
              <a:ext cx="833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phosphore </a:t>
              </a:r>
              <a:endParaRPr lang="fr-FR" sz="11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410709" y="2660222"/>
              <a:ext cx="72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MBES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507916" y="3508770"/>
              <a:ext cx="53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dirty="0" smtClean="0"/>
                <a:t> jet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888863" y="557319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MCP 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882488" y="5882476"/>
              <a:ext cx="12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</a:t>
              </a:r>
              <a:r>
                <a:rPr lang="fr-FR" dirty="0" smtClean="0"/>
                <a:t>hosphore 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17209" y="2447253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Attenuator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150978" y="1437624"/>
              <a:ext cx="1253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Delay stage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211204" y="3518951"/>
              <a:ext cx="86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 </a:t>
              </a:r>
              <a:r>
                <a:rPr lang="fr-FR" dirty="0" err="1" smtClean="0"/>
                <a:t>filter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45207" y="1259686"/>
              <a:ext cx="841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800nm</a:t>
              </a:r>
            </a:p>
            <a:p>
              <a:r>
                <a:rPr lang="fr-FR" dirty="0" smtClean="0"/>
                <a:t>25fs</a:t>
              </a:r>
            </a:p>
            <a:p>
              <a:r>
                <a:rPr lang="fr-FR" dirty="0" smtClean="0"/>
                <a:t>~7.5mJ</a:t>
              </a:r>
              <a:endParaRPr lang="fr-FR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095438" y="821536"/>
            <a:ext cx="10101001" cy="5114334"/>
            <a:chOff x="2095438" y="1259686"/>
            <a:chExt cx="10101001" cy="5114334"/>
          </a:xfrm>
          <a:solidFill>
            <a:schemeClr val="bg1">
              <a:alpha val="93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2095438" y="1259686"/>
              <a:ext cx="3761660" cy="2259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57098" y="1787228"/>
              <a:ext cx="5553611" cy="24521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9818281" y="3995862"/>
              <a:ext cx="3967317" cy="78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10498484" y="5460690"/>
              <a:ext cx="1114482" cy="708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65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588" y="-17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/>
              <a:t>A</a:t>
            </a:r>
            <a:r>
              <a:rPr lang="fr-FR" sz="4000" b="1" dirty="0" err="1" smtClean="0"/>
              <a:t>stigmatism</a:t>
            </a:r>
            <a:endParaRPr lang="fr-FR" sz="40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/>
          <a:srcRect l="37344" t="46109" r="53281" b="36938"/>
          <a:stretch/>
        </p:blipFill>
        <p:spPr>
          <a:xfrm>
            <a:off x="285750" y="1832491"/>
            <a:ext cx="1143000" cy="116205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85750" y="123825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@focus</a:t>
            </a:r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/>
          <a:srcRect l="35000" t="45553" r="55937" b="33882"/>
          <a:stretch/>
        </p:blipFill>
        <p:spPr>
          <a:xfrm>
            <a:off x="2419350" y="1832491"/>
            <a:ext cx="1104900" cy="14097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084079" y="1238250"/>
            <a:ext cx="160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before</a:t>
            </a:r>
            <a:r>
              <a:rPr lang="fr-FR" dirty="0" smtClean="0"/>
              <a:t> focus 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5"/>
          <a:srcRect l="32812" t="46665" r="53438" b="38883"/>
          <a:stretch/>
        </p:blipFill>
        <p:spPr>
          <a:xfrm>
            <a:off x="4387072" y="1832491"/>
            <a:ext cx="1676400" cy="99060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4503311" y="1238250"/>
            <a:ext cx="1443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@</a:t>
            </a:r>
            <a:r>
              <a:rPr lang="fr-FR" dirty="0" err="1" smtClean="0"/>
              <a:t>after</a:t>
            </a:r>
            <a:r>
              <a:rPr lang="fr-FR" dirty="0" smtClean="0"/>
              <a:t> focus 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6"/>
          <a:srcRect l="27032" t="37216" r="65937" b="53891"/>
          <a:stretch/>
        </p:blipFill>
        <p:spPr>
          <a:xfrm>
            <a:off x="4401073" y="4259818"/>
            <a:ext cx="1687711" cy="120015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7"/>
          <a:srcRect l="33437" t="34159" r="62344" b="58059"/>
          <a:stretch/>
        </p:blipFill>
        <p:spPr>
          <a:xfrm>
            <a:off x="2419350" y="4336018"/>
            <a:ext cx="1230438" cy="127601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8"/>
          <a:srcRect l="24375" t="31658" r="71719" b="61117"/>
          <a:stretch/>
        </p:blipFill>
        <p:spPr>
          <a:xfrm>
            <a:off x="285750" y="4381500"/>
            <a:ext cx="1092394" cy="1136090"/>
          </a:xfrm>
          <a:prstGeom prst="rect">
            <a:avLst/>
          </a:prstGeom>
        </p:spPr>
      </p:pic>
      <p:grpSp>
        <p:nvGrpSpPr>
          <p:cNvPr id="40" name="Groupe 39"/>
          <p:cNvGrpSpPr/>
          <p:nvPr/>
        </p:nvGrpSpPr>
        <p:grpSpPr>
          <a:xfrm>
            <a:off x="6888288" y="1447800"/>
            <a:ext cx="4953000" cy="2160032"/>
            <a:chOff x="6888288" y="1447800"/>
            <a:chExt cx="4953000" cy="2160032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9"/>
            <a:srcRect l="28593" t="22487" r="30782" b="50833"/>
            <a:stretch/>
          </p:blipFill>
          <p:spPr>
            <a:xfrm>
              <a:off x="6888288" y="1447800"/>
              <a:ext cx="4953000" cy="1828800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8938870" y="3238500"/>
              <a:ext cx="141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x</a:t>
              </a:r>
              <a:r>
                <a:rPr lang="fr-FR" dirty="0" err="1" smtClean="0"/>
                <a:t>_axis</a:t>
              </a:r>
              <a:r>
                <a:rPr lang="fr-FR" dirty="0" smtClean="0"/>
                <a:t>[pixels]</a:t>
              </a:r>
              <a:endParaRPr lang="fr-FR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6470738" y="3907223"/>
            <a:ext cx="5408650" cy="2350957"/>
            <a:chOff x="6470738" y="3907223"/>
            <a:chExt cx="5408650" cy="2350957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10"/>
            <a:srcRect l="28750" t="21931" r="30313" b="50834"/>
            <a:stretch/>
          </p:blipFill>
          <p:spPr>
            <a:xfrm>
              <a:off x="6888288" y="3907223"/>
              <a:ext cx="4991100" cy="186690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9148420" y="5888848"/>
              <a:ext cx="141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x</a:t>
              </a:r>
              <a:r>
                <a:rPr lang="fr-FR" dirty="0" err="1" smtClean="0"/>
                <a:t>_axis</a:t>
              </a:r>
              <a:r>
                <a:rPr lang="fr-FR" dirty="0" smtClean="0"/>
                <a:t>[pixels]</a:t>
              </a:r>
              <a:endParaRPr lang="fr-FR" dirty="0"/>
            </a:p>
          </p:txBody>
        </p:sp>
        <p:sp>
          <p:nvSpPr>
            <p:cNvPr id="38" name="ZoneTexte 37"/>
            <p:cNvSpPr txBox="1"/>
            <p:nvPr/>
          </p:nvSpPr>
          <p:spPr>
            <a:xfrm rot="16200000">
              <a:off x="5944408" y="4624332"/>
              <a:ext cx="142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y_axis</a:t>
              </a:r>
              <a:r>
                <a:rPr lang="fr-FR" dirty="0" smtClean="0"/>
                <a:t>[pixels]</a:t>
              </a:r>
              <a:endParaRPr lang="fr-FR" dirty="0"/>
            </a:p>
          </p:txBody>
        </p:sp>
      </p:grpSp>
      <p:sp>
        <p:nvSpPr>
          <p:cNvPr id="39" name="ZoneTexte 38"/>
          <p:cNvSpPr txBox="1"/>
          <p:nvPr/>
        </p:nvSpPr>
        <p:spPr>
          <a:xfrm rot="16200000">
            <a:off x="5944408" y="2052582"/>
            <a:ext cx="142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y_axis</a:t>
            </a:r>
            <a:r>
              <a:rPr lang="fr-FR" dirty="0" smtClean="0"/>
              <a:t>[pixels]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9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45207" y="1259686"/>
            <a:ext cx="11988136" cy="4992122"/>
            <a:chOff x="145207" y="1259686"/>
            <a:chExt cx="11988136" cy="499212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8" y="1721351"/>
              <a:ext cx="11787803" cy="4221171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3248167" y="383193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> </a:t>
              </a:r>
              <a:r>
                <a:rPr lang="fr-FR" dirty="0" err="1" smtClean="0"/>
                <a:t>cell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364777" y="1721351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BS  90:10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88056" y="3330284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f=2000mm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602521" y="286224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f=1140mm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659620" y="210713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f=400mm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895605" y="3655495"/>
              <a:ext cx="14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Drilled</a:t>
              </a:r>
              <a:r>
                <a:rPr lang="fr-FR" dirty="0" smtClean="0"/>
                <a:t> </a:t>
              </a:r>
              <a:r>
                <a:rPr lang="fr-FR" dirty="0" err="1" smtClean="0"/>
                <a:t>mirror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 rot="20068738">
              <a:off x="6874763" y="2905375"/>
              <a:ext cx="934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T</a:t>
              </a:r>
              <a:r>
                <a:rPr lang="fr-FR" dirty="0" err="1" smtClean="0"/>
                <a:t>oroidal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809903" y="4625183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Silica</a:t>
              </a:r>
              <a:r>
                <a:rPr lang="fr-FR" dirty="0" smtClean="0"/>
                <a:t> plate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23195" y="5513144"/>
              <a:ext cx="928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Grating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621670" y="47325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MCP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545823" y="5518375"/>
              <a:ext cx="833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phosphore </a:t>
              </a:r>
              <a:endParaRPr lang="fr-FR" sz="11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1410709" y="2660222"/>
              <a:ext cx="72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MBES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1507916" y="3508770"/>
              <a:ext cx="53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dirty="0" smtClean="0"/>
                <a:t> jet</a:t>
              </a:r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888863" y="557319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MCP 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0882488" y="5882476"/>
              <a:ext cx="12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</a:t>
              </a:r>
              <a:r>
                <a:rPr lang="fr-FR" dirty="0" smtClean="0"/>
                <a:t>hosphore 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317209" y="2447253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Attenuator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150978" y="1437624"/>
              <a:ext cx="1253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Delay stage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11204" y="3518951"/>
              <a:ext cx="86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 </a:t>
              </a:r>
              <a:r>
                <a:rPr lang="fr-FR" dirty="0" err="1" smtClean="0"/>
                <a:t>filter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145207" y="1259686"/>
              <a:ext cx="841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800nm</a:t>
              </a:r>
            </a:p>
            <a:p>
              <a:r>
                <a:rPr lang="fr-FR" dirty="0" smtClean="0"/>
                <a:t>25fs</a:t>
              </a:r>
            </a:p>
            <a:p>
              <a:r>
                <a:rPr lang="fr-FR" dirty="0" smtClean="0"/>
                <a:t>~7.5mJ</a:t>
              </a:r>
              <a:endParaRPr lang="fr-FR" dirty="0"/>
            </a:p>
          </p:txBody>
        </p:sp>
      </p:grpSp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114860" y="-1883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Detection</a:t>
            </a:r>
            <a:r>
              <a:rPr lang="fr-FR" sz="4000" b="1" dirty="0" smtClean="0"/>
              <a:t> configuration</a:t>
            </a:r>
            <a:endParaRPr lang="fr-FR" sz="4000" b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202097" y="1280616"/>
            <a:ext cx="11836734" cy="4971192"/>
            <a:chOff x="202097" y="1280616"/>
            <a:chExt cx="11836734" cy="4971192"/>
          </a:xfrm>
        </p:grpSpPr>
        <p:sp>
          <p:nvSpPr>
            <p:cNvPr id="26" name="Rectangle 25"/>
            <p:cNvSpPr/>
            <p:nvPr/>
          </p:nvSpPr>
          <p:spPr>
            <a:xfrm>
              <a:off x="993479" y="1280616"/>
              <a:ext cx="8780127" cy="4796334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 flipH="1">
              <a:off x="202097" y="1280616"/>
              <a:ext cx="789015" cy="4162007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9775153" y="2339326"/>
              <a:ext cx="1683832" cy="272058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0882488" y="5442623"/>
              <a:ext cx="1156343" cy="809185"/>
            </a:xfrm>
            <a:prstGeom prst="roundRect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265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7248" y="-1601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Photoelectron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detection</a:t>
            </a:r>
            <a:r>
              <a:rPr lang="fr-FR" sz="4000" b="1" dirty="0" smtClean="0"/>
              <a:t> configuration</a:t>
            </a:r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80237" y="1053376"/>
            <a:ext cx="26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Detector: MCP + Phosphor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280237" y="1053376"/>
            <a:ext cx="26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Detector: MCP + Phosphor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114860" y="1915008"/>
            <a:ext cx="4852153" cy="4774586"/>
            <a:chOff x="907871" y="1915008"/>
            <a:chExt cx="4852153" cy="4774586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9"/>
            <a:stretch/>
          </p:blipFill>
          <p:spPr>
            <a:xfrm>
              <a:off x="1466850" y="2569806"/>
              <a:ext cx="4293174" cy="4119788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907871" y="1927167"/>
              <a:ext cx="1142236" cy="3693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MCP front</a:t>
              </a:r>
              <a:endParaRPr lang="en-US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733052" y="1915008"/>
              <a:ext cx="1111202" cy="369332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MCP back</a:t>
              </a:r>
              <a:endParaRPr lang="en-US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677676" y="1927167"/>
              <a:ext cx="1082348" cy="369332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Phosphor</a:t>
              </a:r>
              <a:endParaRPr lang="en-US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1478989" y="2379495"/>
              <a:ext cx="1352464" cy="17951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3288653" y="2392524"/>
              <a:ext cx="14425" cy="141281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3752636" y="2392524"/>
              <a:ext cx="1374148" cy="15115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11406" r="9061"/>
          <a:stretch/>
        </p:blipFill>
        <p:spPr>
          <a:xfrm>
            <a:off x="5285334" y="1903456"/>
            <a:ext cx="6774326" cy="331327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9216" r="9077"/>
          <a:stretch/>
        </p:blipFill>
        <p:spPr>
          <a:xfrm>
            <a:off x="5254956" y="1831305"/>
            <a:ext cx="6804704" cy="339515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567191" y="5448738"/>
            <a:ext cx="621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70C0"/>
                </a:solidFill>
              </a:rPr>
              <a:t>Reading from the back MCP, connected to the decoupling box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67191" y="5920524"/>
            <a:ext cx="6212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5A32B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F5A32B"/>
                </a:solidFill>
              </a:rPr>
              <a:t>Reading from the Phosphor, connected to the decoupling box </a:t>
            </a:r>
            <a:br>
              <a:rPr lang="en-US" dirty="0" smtClean="0">
                <a:solidFill>
                  <a:srgbClr val="F5A32B"/>
                </a:solidFill>
              </a:rPr>
            </a:br>
            <a:r>
              <a:rPr lang="en-US" dirty="0" smtClean="0">
                <a:solidFill>
                  <a:srgbClr val="F5A32B"/>
                </a:solidFill>
              </a:rPr>
              <a:t>and added a bandpass filter to the MCP back</a:t>
            </a:r>
            <a:endParaRPr lang="en-US" dirty="0">
              <a:solidFill>
                <a:srgbClr val="F5A3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663" y="-1306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Spatial </a:t>
            </a:r>
            <a:r>
              <a:rPr lang="fr-FR" sz="4000" b="1" dirty="0" err="1" smtClean="0"/>
              <a:t>Stability</a:t>
            </a:r>
            <a:endParaRPr lang="fr-FR" sz="4000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145207" y="1259686"/>
            <a:ext cx="11988136" cy="4992122"/>
            <a:chOff x="145207" y="1259686"/>
            <a:chExt cx="11988136" cy="499212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98" y="1721351"/>
              <a:ext cx="11787803" cy="4221171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248167" y="3831936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> </a:t>
              </a:r>
              <a:r>
                <a:rPr lang="fr-FR" dirty="0" err="1" smtClean="0"/>
                <a:t>cell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364777" y="1721351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BS  90:10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88056" y="3330284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f=2000mm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02521" y="2862248"/>
              <a:ext cx="1207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f=1140mm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659620" y="210713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f=400mm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 rot="20068738">
              <a:off x="6874763" y="2905375"/>
              <a:ext cx="934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/>
                <a:t>T</a:t>
              </a:r>
              <a:r>
                <a:rPr lang="fr-FR" dirty="0" err="1" smtClean="0"/>
                <a:t>oroidal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809903" y="4625183"/>
              <a:ext cx="1181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Silica</a:t>
              </a:r>
              <a:r>
                <a:rPr lang="fr-FR" dirty="0" smtClean="0"/>
                <a:t> plate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023195" y="5513144"/>
              <a:ext cx="928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Grating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621670" y="473250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MCP</a:t>
              </a:r>
              <a:r>
                <a:rPr lang="fr-FR" dirty="0" smtClean="0"/>
                <a:t> 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545823" y="5518375"/>
              <a:ext cx="83388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phosphore </a:t>
              </a:r>
              <a:endParaRPr lang="fr-FR" sz="11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1410709" y="2660222"/>
              <a:ext cx="722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MBES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1507916" y="3508770"/>
              <a:ext cx="5309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Gas</a:t>
              </a:r>
              <a:r>
                <a:rPr lang="fr-FR" dirty="0" smtClean="0"/>
                <a:t/>
              </a:r>
              <a:br>
                <a:rPr lang="fr-FR" dirty="0" smtClean="0"/>
              </a:br>
              <a:r>
                <a:rPr lang="fr-FR" dirty="0" smtClean="0"/>
                <a:t> jet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888863" y="5573190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MCP </a:t>
              </a:r>
              <a:endParaRPr lang="fr-FR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0882488" y="5882476"/>
              <a:ext cx="124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P</a:t>
              </a:r>
              <a:r>
                <a:rPr lang="fr-FR" dirty="0" smtClean="0"/>
                <a:t>hosphore </a:t>
              </a:r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317209" y="2447253"/>
              <a:ext cx="1204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Attenuator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150978" y="1437624"/>
              <a:ext cx="1253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Delay stage</a:t>
              </a:r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211204" y="3518951"/>
              <a:ext cx="869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 </a:t>
              </a:r>
              <a:r>
                <a:rPr lang="fr-FR" dirty="0" err="1" smtClean="0"/>
                <a:t>filter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5207" y="1259686"/>
              <a:ext cx="8418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800nm</a:t>
              </a:r>
            </a:p>
            <a:p>
              <a:r>
                <a:rPr lang="fr-FR" dirty="0" smtClean="0"/>
                <a:t>25fs</a:t>
              </a:r>
            </a:p>
            <a:p>
              <a:r>
                <a:rPr lang="fr-FR" dirty="0" smtClean="0"/>
                <a:t>~7.5mJ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86627" y="2455351"/>
            <a:ext cx="11843510" cy="4115366"/>
            <a:chOff x="279550" y="2466303"/>
            <a:chExt cx="11843510" cy="4115366"/>
          </a:xfrm>
        </p:grpSpPr>
        <p:sp>
          <p:nvSpPr>
            <p:cNvPr id="30" name="Rectangle 29"/>
            <p:cNvSpPr/>
            <p:nvPr/>
          </p:nvSpPr>
          <p:spPr>
            <a:xfrm>
              <a:off x="8993182" y="2722400"/>
              <a:ext cx="1895681" cy="526853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79550" y="2466303"/>
              <a:ext cx="11843510" cy="4115366"/>
              <a:chOff x="279550" y="2466303"/>
              <a:chExt cx="11843510" cy="411536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79550" y="4016769"/>
                <a:ext cx="11767242" cy="2564900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223529" y="2506865"/>
                <a:ext cx="2899531" cy="1509903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840065" y="2878501"/>
                <a:ext cx="2705758" cy="1138267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8581" y="2760795"/>
                <a:ext cx="1781737" cy="1261738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52513" y="2466303"/>
                <a:ext cx="351556" cy="291224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08953" y="3196262"/>
                <a:ext cx="318461" cy="820506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62529" y="3278250"/>
                <a:ext cx="1781737" cy="800666"/>
              </a:xfrm>
              <a:prstGeom prst="rect">
                <a:avLst/>
              </a:prstGeom>
              <a:solidFill>
                <a:schemeClr val="bg1"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5" name="ZoneTexte 34"/>
          <p:cNvSpPr txBox="1"/>
          <p:nvPr/>
        </p:nvSpPr>
        <p:spPr>
          <a:xfrm>
            <a:off x="8043438" y="3622152"/>
            <a:ext cx="14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Drilled</a:t>
            </a:r>
            <a:r>
              <a:rPr lang="fr-FR" dirty="0" smtClean="0"/>
              <a:t> </a:t>
            </a:r>
            <a:r>
              <a:rPr lang="fr-FR" dirty="0" err="1" smtClean="0"/>
              <a:t>mirror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4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048425" y="1112619"/>
            <a:ext cx="327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Initial</a:t>
            </a:r>
            <a:r>
              <a:rPr lang="fr-FR" dirty="0" smtClean="0"/>
              <a:t> dressing arm configuration</a:t>
            </a:r>
            <a:endParaRPr lang="fr-FR" dirty="0"/>
          </a:p>
        </p:txBody>
      </p:sp>
      <p:grpSp>
        <p:nvGrpSpPr>
          <p:cNvPr id="38" name="Groupe 37"/>
          <p:cNvGrpSpPr/>
          <p:nvPr/>
        </p:nvGrpSpPr>
        <p:grpSpPr>
          <a:xfrm>
            <a:off x="1957837" y="1691837"/>
            <a:ext cx="7800846" cy="2120767"/>
            <a:chOff x="1260005" y="1691837"/>
            <a:chExt cx="7800846" cy="2120767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1" r="26136" b="52560"/>
            <a:stretch/>
          </p:blipFill>
          <p:spPr>
            <a:xfrm>
              <a:off x="1284566" y="1691837"/>
              <a:ext cx="7776285" cy="190009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540401" y="2345354"/>
              <a:ext cx="324703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60005" y="2630006"/>
              <a:ext cx="302549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3359225" y="2649519"/>
              <a:ext cx="441338" cy="188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6973772" y="2342579"/>
              <a:ext cx="613880" cy="1884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901091" y="279338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f=1140mm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870437" y="168024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BS  90:10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822869" y="2406148"/>
            <a:ext cx="120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Attenuator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4656638" y="1396519"/>
            <a:ext cx="1253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Delay stage</a:t>
            </a:r>
            <a:endParaRPr lang="fr-FR" dirty="0"/>
          </a:p>
        </p:txBody>
      </p:sp>
      <p:sp>
        <p:nvSpPr>
          <p:cNvPr id="44" name="Ellipse 43"/>
          <p:cNvSpPr/>
          <p:nvPr/>
        </p:nvSpPr>
        <p:spPr>
          <a:xfrm>
            <a:off x="7036128" y="2406148"/>
            <a:ext cx="731244" cy="38724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636360" y="2025230"/>
            <a:ext cx="731244" cy="387241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/>
          <a:srcRect l="10469" t="43886" r="33906" b="21931"/>
          <a:stretch/>
        </p:blipFill>
        <p:spPr>
          <a:xfrm>
            <a:off x="4049238" y="4111463"/>
            <a:ext cx="6781800" cy="2343150"/>
          </a:xfrm>
          <a:prstGeom prst="rect">
            <a:avLst/>
          </a:prstGeom>
        </p:spPr>
      </p:pic>
      <p:sp>
        <p:nvSpPr>
          <p:cNvPr id="49" name="Titre 1"/>
          <p:cNvSpPr>
            <a:spLocks noGrp="1"/>
          </p:cNvSpPr>
          <p:nvPr>
            <p:ph type="title"/>
          </p:nvPr>
        </p:nvSpPr>
        <p:spPr>
          <a:xfrm>
            <a:off x="951881" y="-442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Spatial </a:t>
            </a:r>
            <a:r>
              <a:rPr lang="fr-FR" sz="4000" b="1" dirty="0" err="1" smtClean="0"/>
              <a:t>Stability</a:t>
            </a:r>
            <a:endParaRPr lang="fr-FR" sz="4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83397" y="3322671"/>
            <a:ext cx="428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Uneven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number</a:t>
            </a:r>
            <a:r>
              <a:rPr lang="fr-FR" dirty="0" smtClean="0">
                <a:sym typeface="Wingdings" panose="05000000000000000000" pitchFamily="2" charset="2"/>
              </a:rPr>
              <a:t> of </a:t>
            </a:r>
            <a:r>
              <a:rPr lang="fr-FR" dirty="0" err="1" smtClean="0">
                <a:sym typeface="Wingdings" panose="05000000000000000000" pitchFamily="2" charset="2"/>
              </a:rPr>
              <a:t>reflectrions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br>
              <a:rPr lang="fr-FR" dirty="0" smtClean="0">
                <a:sym typeface="Wingdings" panose="05000000000000000000" pitchFamily="2" charset="2"/>
              </a:rPr>
            </a:br>
            <a:r>
              <a:rPr lang="fr-FR" dirty="0" smtClean="0">
                <a:sym typeface="Wingdings" panose="05000000000000000000" pitchFamily="2" charset="2"/>
              </a:rPr>
              <a:t>the </a:t>
            </a:r>
            <a:r>
              <a:rPr lang="fr-FR" dirty="0" err="1" smtClean="0">
                <a:sym typeface="Wingdings" panose="05000000000000000000" pitchFamily="2" charset="2"/>
              </a:rPr>
              <a:t>generation</a:t>
            </a:r>
            <a:r>
              <a:rPr lang="fr-FR" dirty="0" smtClean="0">
                <a:sym typeface="Wingdings" panose="05000000000000000000" pitchFamily="2" charset="2"/>
              </a:rPr>
              <a:t> and dressing </a:t>
            </a:r>
            <a:r>
              <a:rPr lang="fr-FR" dirty="0" err="1" smtClean="0">
                <a:sym typeface="Wingdings" panose="05000000000000000000" pitchFamily="2" charset="2"/>
              </a:rPr>
              <a:t>path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2048842" y="1435941"/>
            <a:ext cx="7602760" cy="2380397"/>
            <a:chOff x="1364777" y="1549918"/>
            <a:chExt cx="7602760" cy="2380397"/>
          </a:xfrm>
        </p:grpSpPr>
        <p:grpSp>
          <p:nvGrpSpPr>
            <p:cNvPr id="26" name="Groupe 25"/>
            <p:cNvGrpSpPr/>
            <p:nvPr/>
          </p:nvGrpSpPr>
          <p:grpSpPr>
            <a:xfrm>
              <a:off x="1364777" y="1549918"/>
              <a:ext cx="7602760" cy="2380397"/>
              <a:chOff x="1364777" y="1549918"/>
              <a:chExt cx="7602760" cy="2380397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1364777" y="1549918"/>
                <a:ext cx="7602760" cy="2284144"/>
                <a:chOff x="1364777" y="1437624"/>
                <a:chExt cx="7602760" cy="2284144"/>
              </a:xfrm>
            </p:grpSpPr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95" r="25640" b="52610"/>
                <a:stretch/>
              </p:blipFill>
              <p:spPr>
                <a:xfrm>
                  <a:off x="1604211" y="1721351"/>
                  <a:ext cx="7363326" cy="2000417"/>
                </a:xfrm>
                <a:prstGeom prst="rect">
                  <a:avLst/>
                </a:prstGeom>
              </p:spPr>
            </p:pic>
            <p:sp>
              <p:nvSpPr>
                <p:cNvPr id="7" name="ZoneTexte 6"/>
                <p:cNvSpPr txBox="1"/>
                <p:nvPr/>
              </p:nvSpPr>
              <p:spPr>
                <a:xfrm>
                  <a:off x="1364777" y="1721351"/>
                  <a:ext cx="10518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BS  90:10</a:t>
                  </a:r>
                  <a:endParaRPr lang="fr-FR" dirty="0"/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7659620" y="2107133"/>
                  <a:ext cx="10903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f=400mm</a:t>
                  </a:r>
                  <a:endParaRPr lang="fr-FR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2317209" y="2447253"/>
                  <a:ext cx="12042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 smtClean="0"/>
                    <a:t>Attenuator</a:t>
                  </a:r>
                  <a:endParaRPr lang="fr-FR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4150978" y="1437624"/>
                  <a:ext cx="12534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Delay stage</a:t>
                  </a:r>
                  <a:endParaRPr lang="fr-FR" dirty="0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807368" y="3076189"/>
                <a:ext cx="5807243" cy="8541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4602521" y="2990584"/>
                <a:ext cx="1207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f=1140mm</a:t>
                </a:r>
                <a:endParaRPr lang="fr-FR" dirty="0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845873" y="2501816"/>
              <a:ext cx="302549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02211" y="2841497"/>
              <a:ext cx="302549" cy="854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196622" y="1081148"/>
            <a:ext cx="318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Final</a:t>
            </a:r>
            <a:r>
              <a:rPr lang="fr-FR" dirty="0" smtClean="0"/>
              <a:t> dressing arm configuration</a:t>
            </a:r>
            <a:endParaRPr lang="fr-FR" dirty="0"/>
          </a:p>
        </p:txBody>
      </p:sp>
      <p:sp>
        <p:nvSpPr>
          <p:cNvPr id="46" name="Ellipse 45"/>
          <p:cNvSpPr/>
          <p:nvPr/>
        </p:nvSpPr>
        <p:spPr>
          <a:xfrm>
            <a:off x="5457998" y="2464839"/>
            <a:ext cx="731244" cy="387241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8522274" y="2464839"/>
            <a:ext cx="731244" cy="387241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3"/>
          <a:srcRect l="10469" t="30546" r="33437" b="34993"/>
          <a:stretch/>
        </p:blipFill>
        <p:spPr>
          <a:xfrm>
            <a:off x="2048946" y="3757900"/>
            <a:ext cx="6838950" cy="2362200"/>
          </a:xfrm>
          <a:prstGeom prst="rect">
            <a:avLst/>
          </a:prstGeom>
        </p:spPr>
      </p:pic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931442" y="-104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Spatial </a:t>
            </a:r>
            <a:r>
              <a:rPr lang="fr-FR" sz="4000" b="1" dirty="0" err="1" smtClean="0"/>
              <a:t>Stability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40676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11842</TotalTime>
  <Words>673</Words>
  <Application>Microsoft Office PowerPoint</Application>
  <PresentationFormat>Grand écran</PresentationFormat>
  <Paragraphs>237</Paragraphs>
  <Slides>18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Preliminary results on SE1 beamline</vt:lpstr>
      <vt:lpstr>RABBIT technique</vt:lpstr>
      <vt:lpstr>The set up</vt:lpstr>
      <vt:lpstr>Astigmatism</vt:lpstr>
      <vt:lpstr>Detection configuration</vt:lpstr>
      <vt:lpstr>Photoelectron detection configuration</vt:lpstr>
      <vt:lpstr>Spatial Stability</vt:lpstr>
      <vt:lpstr>Spatial Stability</vt:lpstr>
      <vt:lpstr>Spatial Stability</vt:lpstr>
      <vt:lpstr>Position of dressing lens</vt:lpstr>
      <vt:lpstr>The final RABBIT</vt:lpstr>
      <vt:lpstr>Cooper Minimum in Argon</vt:lpstr>
      <vt:lpstr>Cooper Minimum in Argon</vt:lpstr>
      <vt:lpstr>Cooper Minimum in Argon</vt:lpstr>
      <vt:lpstr>Présentation PowerPoint</vt:lpstr>
      <vt:lpstr>Conclusions</vt:lpstr>
      <vt:lpstr>Présentation PowerPoint</vt:lpstr>
      <vt:lpstr>Présentation PowerPoint</vt:lpstr>
    </vt:vector>
  </TitlesOfParts>
  <Company>CEA Saclay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‘Preliminary results on SE1 beamline’</dc:title>
  <dc:creator>ALEXANDRIDI Christina</dc:creator>
  <cp:lastModifiedBy>ALEXANDRIDI Christina</cp:lastModifiedBy>
  <cp:revision>248</cp:revision>
  <dcterms:created xsi:type="dcterms:W3CDTF">2017-10-27T15:53:59Z</dcterms:created>
  <dcterms:modified xsi:type="dcterms:W3CDTF">2017-11-13T13:53:15Z</dcterms:modified>
</cp:coreProperties>
</file>